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106"/>
  </p:notesMasterIdLst>
  <p:sldIdLst>
    <p:sldId id="256" r:id="rId2"/>
    <p:sldId id="259" r:id="rId3"/>
    <p:sldId id="393" r:id="rId4"/>
    <p:sldId id="272" r:id="rId5"/>
    <p:sldId id="258" r:id="rId6"/>
    <p:sldId id="395" r:id="rId7"/>
    <p:sldId id="260" r:id="rId8"/>
    <p:sldId id="261" r:id="rId9"/>
    <p:sldId id="262" r:id="rId10"/>
    <p:sldId id="263" r:id="rId11"/>
    <p:sldId id="264" r:id="rId12"/>
    <p:sldId id="265" r:id="rId13"/>
    <p:sldId id="266" r:id="rId14"/>
    <p:sldId id="267" r:id="rId15"/>
    <p:sldId id="268" r:id="rId16"/>
    <p:sldId id="273" r:id="rId17"/>
    <p:sldId id="274" r:id="rId18"/>
    <p:sldId id="275" r:id="rId19"/>
    <p:sldId id="276" r:id="rId20"/>
    <p:sldId id="277" r:id="rId21"/>
    <p:sldId id="278" r:id="rId22"/>
    <p:sldId id="279" r:id="rId23"/>
    <p:sldId id="280" r:id="rId24"/>
    <p:sldId id="281" r:id="rId25"/>
    <p:sldId id="282" r:id="rId26"/>
    <p:sldId id="283"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10" r:id="rId52"/>
    <p:sldId id="311" r:id="rId53"/>
    <p:sldId id="312" r:id="rId54"/>
    <p:sldId id="313" r:id="rId55"/>
    <p:sldId id="314" r:id="rId56"/>
    <p:sldId id="315" r:id="rId57"/>
    <p:sldId id="316" r:id="rId58"/>
    <p:sldId id="317" r:id="rId59"/>
    <p:sldId id="397" r:id="rId60"/>
    <p:sldId id="318" r:id="rId61"/>
    <p:sldId id="319" r:id="rId62"/>
    <p:sldId id="320" r:id="rId63"/>
    <p:sldId id="398" r:id="rId64"/>
    <p:sldId id="321" r:id="rId65"/>
    <p:sldId id="322" r:id="rId66"/>
    <p:sldId id="323" r:id="rId67"/>
    <p:sldId id="324" r:id="rId68"/>
    <p:sldId id="325" r:id="rId69"/>
    <p:sldId id="326" r:id="rId70"/>
    <p:sldId id="327" r:id="rId71"/>
    <p:sldId id="394" r:id="rId72"/>
    <p:sldId id="329" r:id="rId73"/>
    <p:sldId id="331" r:id="rId74"/>
    <p:sldId id="332" r:id="rId75"/>
    <p:sldId id="336" r:id="rId76"/>
    <p:sldId id="337" r:id="rId77"/>
    <p:sldId id="338" r:id="rId78"/>
    <p:sldId id="339" r:id="rId79"/>
    <p:sldId id="340" r:id="rId80"/>
    <p:sldId id="343" r:id="rId81"/>
    <p:sldId id="344" r:id="rId82"/>
    <p:sldId id="345" r:id="rId83"/>
    <p:sldId id="352" r:id="rId84"/>
    <p:sldId id="353" r:id="rId85"/>
    <p:sldId id="354" r:id="rId86"/>
    <p:sldId id="355" r:id="rId87"/>
    <p:sldId id="363" r:id="rId88"/>
    <p:sldId id="364" r:id="rId89"/>
    <p:sldId id="365" r:id="rId90"/>
    <p:sldId id="366" r:id="rId91"/>
    <p:sldId id="372" r:id="rId92"/>
    <p:sldId id="379" r:id="rId93"/>
    <p:sldId id="380" r:id="rId94"/>
    <p:sldId id="381" r:id="rId95"/>
    <p:sldId id="382" r:id="rId96"/>
    <p:sldId id="383" r:id="rId97"/>
    <p:sldId id="384" r:id="rId98"/>
    <p:sldId id="385" r:id="rId99"/>
    <p:sldId id="386" r:id="rId100"/>
    <p:sldId id="387" r:id="rId101"/>
    <p:sldId id="388" r:id="rId102"/>
    <p:sldId id="389" r:id="rId103"/>
    <p:sldId id="390" r:id="rId104"/>
    <p:sldId id="399" r:id="rId10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99"/>
    <a:srgbClr val="FFCCFF"/>
    <a:srgbClr val="CC3399"/>
    <a:srgbClr val="FF99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p:scale>
          <a:sx n="77" d="100"/>
          <a:sy n="77" d="100"/>
        </p:scale>
        <p:origin x="-354" y="3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79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cs typeface="Adobe Arabic" pitchFamily="18" charset="-78"/>
              </a:defRPr>
            </a:lvl1pPr>
          </a:lstStyle>
          <a:p>
            <a:endParaRPr lang="ar-EG" dirty="0"/>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cs typeface="Adobe Arabic" pitchFamily="18" charset="-78"/>
              </a:defRPr>
            </a:lvl1pPr>
          </a:lstStyle>
          <a:p>
            <a:fld id="{56846D7C-0168-4C97-BB70-78B8F94E3D08}" type="datetimeFigureOut">
              <a:rPr lang="ar-EG" smtClean="0"/>
              <a:pPr/>
              <a:t>06/12/1445</a:t>
            </a:fld>
            <a:endParaRPr lang="ar-EG"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1" anchor="ctr"/>
          <a:lstStyle/>
          <a:p>
            <a:endParaRPr lang="ar-EG"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ar-EG" dirty="0"/>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cs typeface="Adobe Arabic" pitchFamily="18" charset="-78"/>
              </a:defRPr>
            </a:lvl1pPr>
          </a:lstStyle>
          <a:p>
            <a:endParaRPr lang="ar-EG" dirty="0"/>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cs typeface="Adobe Arabic" pitchFamily="18" charset="-78"/>
              </a:defRPr>
            </a:lvl1pPr>
          </a:lstStyle>
          <a:p>
            <a:fld id="{849C7807-DD87-4BE7-BC73-DD1831F4200C}" type="slidenum">
              <a:rPr lang="ar-EG" smtClean="0"/>
              <a:pPr/>
              <a:t>‹#›</a:t>
            </a:fld>
            <a:endParaRPr lang="ar-EG" dirty="0"/>
          </a:p>
        </p:txBody>
      </p:sp>
    </p:spTree>
    <p:extLst>
      <p:ext uri="{BB962C8B-B14F-4D97-AF65-F5344CB8AC3E}">
        <p14:creationId xmlns:p14="http://schemas.microsoft.com/office/powerpoint/2010/main" val="276922855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Adobe Arabic" pitchFamily="18" charset="-78"/>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Adobe Arabic" pitchFamily="18"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197D827D-9044-40C6-8921-0C6720ECF3C2}" type="slidenum">
              <a:rPr lang="ar-EG" smtClean="0"/>
              <a:t>4</a:t>
            </a:fld>
            <a:endParaRPr lang="ar-EG" dirty="0"/>
          </a:p>
        </p:txBody>
      </p:sp>
    </p:spTree>
    <p:extLst>
      <p:ext uri="{BB962C8B-B14F-4D97-AF65-F5344CB8AC3E}">
        <p14:creationId xmlns:p14="http://schemas.microsoft.com/office/powerpoint/2010/main" val="1475214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9C7807-DD87-4BE7-BC73-DD1831F4200C}" type="slidenum">
              <a:rPr lang="ar-EG" smtClean="0"/>
              <a:t>7</a:t>
            </a:fld>
            <a:endParaRPr lang="ar-EG" dirty="0"/>
          </a:p>
        </p:txBody>
      </p:sp>
    </p:spTree>
    <p:extLst>
      <p:ext uri="{BB962C8B-B14F-4D97-AF65-F5344CB8AC3E}">
        <p14:creationId xmlns:p14="http://schemas.microsoft.com/office/powerpoint/2010/main" val="121378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443933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01366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95704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92501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74313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6/12/2024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77956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6/12/2024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58152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6/12/2024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45310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2843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57771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02000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258466726"/>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28.gif"/><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98043" y="1584435"/>
            <a:ext cx="6705600" cy="3882189"/>
          </a:xfrm>
          <a:prstGeom prst="rect">
            <a:avLst/>
          </a:prstGeom>
          <a:ln>
            <a:noFill/>
          </a:ln>
          <a:effectLst>
            <a:outerShdw blurRad="292100" dist="139700" dir="2700000" algn="tl" rotWithShape="0">
              <a:srgbClr val="333333">
                <a:alpha val="65000"/>
              </a:srgbClr>
            </a:outerShdw>
          </a:effectLst>
        </p:spPr>
      </p:pic>
      <p:sp>
        <p:nvSpPr>
          <p:cNvPr id="3" name="Half Frame 2"/>
          <p:cNvSpPr/>
          <p:nvPr/>
        </p:nvSpPr>
        <p:spPr>
          <a:xfrm>
            <a:off x="0" y="0"/>
            <a:ext cx="4191000" cy="1981200"/>
          </a:xfrm>
          <a:prstGeom prst="halfFrame">
            <a:avLst/>
          </a:prstGeom>
          <a:solidFill>
            <a:srgbClr val="FFC0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p:cNvSpPr/>
          <p:nvPr/>
        </p:nvSpPr>
        <p:spPr>
          <a:xfrm>
            <a:off x="4541199" y="229885"/>
            <a:ext cx="3762568" cy="1154162"/>
          </a:xfrm>
          <a:prstGeom prst="rect">
            <a:avLst/>
          </a:prstGeom>
        </p:spPr>
        <p:txBody>
          <a:bodyPr wrap="none">
            <a:spAutoFit/>
          </a:bodyPr>
          <a:lstStyle/>
          <a:p>
            <a:pPr lvl="0" algn="ctr" rtl="1">
              <a:lnSpc>
                <a:spcPct val="115000"/>
              </a:lnSpc>
              <a:spcAft>
                <a:spcPts val="1000"/>
              </a:spcAft>
            </a:pPr>
            <a:r>
              <a:rPr lang="ar-EG" sz="6000" b="1" dirty="0" smtClean="0">
                <a:solidFill>
                  <a:schemeClr val="accent2">
                    <a:lumMod val="75000"/>
                  </a:schemeClr>
                </a:solidFill>
                <a:latin typeface="Adobe Arabic" pitchFamily="18" charset="-78"/>
                <a:ea typeface="Times New Roman" panose="02020603050405020304" pitchFamily="18" charset="0"/>
                <a:cs typeface="Adobe Arabic" pitchFamily="18" charset="-78"/>
              </a:rPr>
              <a:t>الانضباط</a:t>
            </a:r>
            <a:r>
              <a:rPr lang="en-US" sz="6000" b="1" dirty="0" smtClean="0">
                <a:solidFill>
                  <a:schemeClr val="accent2">
                    <a:lumMod val="75000"/>
                  </a:schemeClr>
                </a:solidFill>
                <a:latin typeface="Adobe Arabic" pitchFamily="18" charset="-78"/>
                <a:ea typeface="Times New Roman" panose="02020603050405020304" pitchFamily="18" charset="0"/>
                <a:cs typeface="Adobe Arabic" pitchFamily="18" charset="-78"/>
              </a:rPr>
              <a:t> </a:t>
            </a:r>
            <a:r>
              <a:rPr lang="ar-EG" sz="6000" b="1" dirty="0" smtClean="0">
                <a:solidFill>
                  <a:schemeClr val="accent2">
                    <a:lumMod val="75000"/>
                  </a:schemeClr>
                </a:solidFill>
                <a:latin typeface="Adobe Arabic" pitchFamily="18" charset="-78"/>
                <a:ea typeface="Times New Roman" panose="02020603050405020304" pitchFamily="18" charset="0"/>
                <a:cs typeface="Adobe Arabic" pitchFamily="18" charset="-78"/>
              </a:rPr>
              <a:t>الوظيفي</a:t>
            </a:r>
            <a:endParaRPr lang="en-US" sz="3200" b="1" dirty="0">
              <a:solidFill>
                <a:schemeClr val="accent2">
                  <a:lumMod val="75000"/>
                </a:schemeClr>
              </a:solidFill>
              <a:latin typeface="Adobe Arabic" pitchFamily="18" charset="-78"/>
              <a:ea typeface="Times New Roman" panose="02020603050405020304" pitchFamily="18" charset="0"/>
              <a:cs typeface="Adobe Arabic" pitchFamily="18" charset="-78"/>
            </a:endParaRPr>
          </a:p>
        </p:txBody>
      </p:sp>
    </p:spTree>
    <p:extLst>
      <p:ext uri="{BB962C8B-B14F-4D97-AF65-F5344CB8AC3E}">
        <p14:creationId xmlns:p14="http://schemas.microsoft.com/office/powerpoint/2010/main" val="40184989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419600" y="1295400"/>
            <a:ext cx="7239000" cy="2626873"/>
          </a:xfrm>
          <a:prstGeom prst="rect">
            <a:avLst/>
          </a:prstGeom>
        </p:spPr>
        <p:txBody>
          <a:bodyPr wrap="square">
            <a:spAutoFit/>
          </a:bodyPr>
          <a:lstStyle/>
          <a:p>
            <a:pPr algn="just" rtl="1">
              <a:lnSpc>
                <a:spcPct val="115000"/>
              </a:lnSpc>
            </a:pPr>
            <a:r>
              <a:rPr lang="ar-SA" sz="2400" b="1" dirty="0">
                <a:solidFill>
                  <a:srgbClr val="002060"/>
                </a:solidFill>
                <a:latin typeface="Calibri"/>
                <a:ea typeface="Times New Roman"/>
                <a:cs typeface="Adobe Arabic" pitchFamily="18" charset="-78"/>
              </a:rPr>
              <a:t>المرحلة الثانية: التمسك بالتقاليد والعرف</a:t>
            </a:r>
            <a:r>
              <a:rPr lang="ar-EG" sz="2400" b="1" dirty="0">
                <a:solidFill>
                  <a:srgbClr val="002060"/>
                </a:solidFill>
                <a:latin typeface="Calibri"/>
                <a:ea typeface="Times New Roman"/>
                <a:cs typeface="Adobe Arabic" pitchFamily="18" charset="-78"/>
              </a:rPr>
              <a:t>:</a:t>
            </a:r>
            <a:endParaRPr lang="en-US" sz="2400" dirty="0">
              <a:solidFill>
                <a:srgbClr val="002060"/>
              </a:solidFill>
              <a:latin typeface="Calibri"/>
              <a:ea typeface="Calibri"/>
              <a:cs typeface="Adobe Arabic" pitchFamily="18" charset="-78"/>
            </a:endParaRPr>
          </a:p>
          <a:p>
            <a:pPr algn="just" rtl="1">
              <a:lnSpc>
                <a:spcPct val="115000"/>
              </a:lnSpc>
            </a:pPr>
            <a:r>
              <a:rPr lang="ar-SA" sz="2400" b="1" dirty="0">
                <a:latin typeface="Calibri"/>
                <a:ea typeface="Times New Roman"/>
                <a:cs typeface="Adobe Arabic" pitchFamily="18" charset="-78"/>
              </a:rPr>
              <a:t>وفيها يضع الفرد مصالح وتوقعات الآخرين موضع اعتبار عند اتخاذ أي قرار.</a:t>
            </a:r>
            <a:endParaRPr lang="en-US" sz="2400" dirty="0">
              <a:latin typeface="Calibri"/>
              <a:ea typeface="Calibri"/>
              <a:cs typeface="Adobe Arabic" pitchFamily="18" charset="-78"/>
            </a:endParaRPr>
          </a:p>
          <a:p>
            <a:pPr algn="just" rtl="1">
              <a:lnSpc>
                <a:spcPct val="115000"/>
              </a:lnSpc>
            </a:pPr>
            <a:r>
              <a:rPr lang="ar-SA" sz="2400" b="1" dirty="0">
                <a:latin typeface="Calibri"/>
                <a:ea typeface="Times New Roman"/>
                <a:cs typeface="Adobe Arabic" pitchFamily="18" charset="-78"/>
              </a:rPr>
              <a:t>أي </a:t>
            </a:r>
            <a:r>
              <a:rPr lang="ar-SA" sz="2400" b="1" dirty="0" smtClean="0">
                <a:latin typeface="Calibri"/>
                <a:ea typeface="Times New Roman"/>
                <a:cs typeface="Adobe Arabic" pitchFamily="18" charset="-78"/>
              </a:rPr>
              <a:t>أن </a:t>
            </a:r>
            <a:r>
              <a:rPr lang="ar-SA" sz="2400" b="1" dirty="0">
                <a:latin typeface="Calibri"/>
                <a:ea typeface="Times New Roman"/>
                <a:cs typeface="Adobe Arabic" pitchFamily="18" charset="-78"/>
              </a:rPr>
              <a:t>القواعد تتبع لأنها جزء من انتمائه للجماعة والتزامه تجاه العائلة وزملاء العمل والمنشأة.</a:t>
            </a:r>
            <a:endParaRPr lang="en-US" sz="2400" dirty="0">
              <a:latin typeface="Calibri"/>
              <a:ea typeface="Calibri"/>
              <a:cs typeface="Adobe Arabic" pitchFamily="18" charset="-78"/>
            </a:endParaRPr>
          </a:p>
          <a:p>
            <a:pPr algn="just" rtl="1">
              <a:lnSpc>
                <a:spcPct val="115000"/>
              </a:lnSpc>
            </a:pPr>
            <a:r>
              <a:rPr lang="ar-SA" sz="2400" b="1" dirty="0" smtClean="0">
                <a:latin typeface="Calibri"/>
                <a:ea typeface="Times New Roman"/>
                <a:cs typeface="Adobe Arabic" pitchFamily="18" charset="-78"/>
              </a:rPr>
              <a:t>أن </a:t>
            </a:r>
            <a:r>
              <a:rPr lang="ar-SA" sz="2400" b="1" dirty="0">
                <a:latin typeface="Calibri"/>
                <a:ea typeface="Times New Roman"/>
                <a:cs typeface="Adobe Arabic" pitchFamily="18" charset="-78"/>
              </a:rPr>
              <a:t>توقعات هذه المجموعات تؤثر على كيفية الاختيار بين ما هو مقبول وما هو غير مقبول في مواقف معينة.</a:t>
            </a:r>
            <a:endParaRPr lang="en-US" sz="2400" dirty="0">
              <a:latin typeface="Calibri"/>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330679" y="2743200"/>
            <a:ext cx="4088921" cy="3657600"/>
          </a:xfrm>
          <a:prstGeom prst="rect">
            <a:avLst/>
          </a:prstGeom>
        </p:spPr>
      </p:pic>
    </p:spTree>
    <p:extLst>
      <p:ext uri="{BB962C8B-B14F-4D97-AF65-F5344CB8AC3E}">
        <p14:creationId xmlns:p14="http://schemas.microsoft.com/office/powerpoint/2010/main" val="36587943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nip Same Side Corner Rectangle 2"/>
          <p:cNvSpPr/>
          <p:nvPr/>
        </p:nvSpPr>
        <p:spPr>
          <a:xfrm>
            <a:off x="7315200" y="609600"/>
            <a:ext cx="3861619" cy="916577"/>
          </a:xfrm>
          <a:prstGeom prst="snip2SameRect">
            <a:avLst/>
          </a:prstGeom>
          <a:solidFill>
            <a:schemeClr val="bg1"/>
          </a:solidFill>
        </p:spPr>
        <p:style>
          <a:lnRef idx="1">
            <a:schemeClr val="accent2"/>
          </a:lnRef>
          <a:fillRef idx="2">
            <a:schemeClr val="accent2"/>
          </a:fillRef>
          <a:effectRef idx="1">
            <a:schemeClr val="accent2"/>
          </a:effectRef>
          <a:fontRef idx="minor">
            <a:schemeClr val="dk1"/>
          </a:fontRef>
        </p:style>
        <p:txBody>
          <a:bodyPr rtlCol="1" anchor="ctr"/>
          <a:lstStyle/>
          <a:p>
            <a:pPr algn="ctr" rtl="1">
              <a:lnSpc>
                <a:spcPct val="115000"/>
              </a:lnSpc>
              <a:spcAft>
                <a:spcPts val="1000"/>
              </a:spcAft>
              <a:tabLst>
                <a:tab pos="2637155" algn="ctr"/>
              </a:tabLst>
            </a:pPr>
            <a:r>
              <a:rPr lang="ar-EG" sz="3200" b="1" dirty="0">
                <a:solidFill>
                  <a:schemeClr val="accent2">
                    <a:lumMod val="75000"/>
                  </a:schemeClr>
                </a:solidFill>
                <a:latin typeface="Adobe Arabic" pitchFamily="18" charset="-78"/>
                <a:ea typeface="Calibri"/>
                <a:cs typeface="Adobe Arabic" pitchFamily="18" charset="-78"/>
              </a:rPr>
              <a:t>مهارات التميزالوظيفي</a:t>
            </a:r>
            <a:endParaRPr lang="en-US" sz="3200" dirty="0">
              <a:solidFill>
                <a:schemeClr val="accent2">
                  <a:lumMod val="75000"/>
                </a:schemeClr>
              </a:solidFill>
              <a:latin typeface="Adobe Arabic" pitchFamily="18" charset="-78"/>
              <a:ea typeface="Calibri"/>
              <a:cs typeface="Adobe Arabic" pitchFamily="18" charset="-78"/>
            </a:endParaRPr>
          </a:p>
        </p:txBody>
      </p:sp>
      <p:sp>
        <p:nvSpPr>
          <p:cNvPr id="4" name="Rectangle 3"/>
          <p:cNvSpPr/>
          <p:nvPr/>
        </p:nvSpPr>
        <p:spPr>
          <a:xfrm>
            <a:off x="5334000" y="1973826"/>
            <a:ext cx="6096000" cy="2186496"/>
          </a:xfrm>
          <a:prstGeom prst="rect">
            <a:avLst/>
          </a:prstGeom>
        </p:spPr>
        <p:txBody>
          <a:bodyPr wrap="square">
            <a:spAutoFit/>
          </a:bodyPr>
          <a:lstStyle/>
          <a:p>
            <a:pPr algn="just" rtl="1">
              <a:lnSpc>
                <a:spcPct val="115000"/>
              </a:lnSpc>
              <a:spcAft>
                <a:spcPts val="1000"/>
              </a:spcAft>
            </a:pPr>
            <a:r>
              <a:rPr lang="ar-SA" sz="2800" dirty="0">
                <a:solidFill>
                  <a:srgbClr val="002060"/>
                </a:solidFill>
                <a:latin typeface="Adobe Arabic" pitchFamily="18" charset="-78"/>
                <a:ea typeface="Times New Roman"/>
                <a:cs typeface="Adobe Arabic" pitchFamily="18" charset="-78"/>
              </a:rPr>
              <a:t>1 - اجعل عملك مميزاً:</a:t>
            </a:r>
            <a:endParaRPr lang="en-US" sz="2800" dirty="0">
              <a:solidFill>
                <a:srgbClr val="002060"/>
              </a:solidFill>
              <a:latin typeface="Adobe Arabic" pitchFamily="18" charset="-78"/>
              <a:ea typeface="Calibri"/>
              <a:cs typeface="Adobe Arabic" pitchFamily="18" charset="-78"/>
            </a:endParaRPr>
          </a:p>
          <a:p>
            <a:pPr algn="just" rtl="1">
              <a:lnSpc>
                <a:spcPct val="115000"/>
              </a:lnSpc>
              <a:spcAft>
                <a:spcPts val="1000"/>
              </a:spcAft>
            </a:pPr>
            <a:r>
              <a:rPr lang="ar-SA" sz="2800" dirty="0">
                <a:latin typeface="Adobe Arabic" pitchFamily="18" charset="-78"/>
                <a:ea typeface="Times New Roman"/>
                <a:cs typeface="Adobe Arabic" pitchFamily="18" charset="-78"/>
              </a:rPr>
              <a:t>أفضل وسيلة لذلك هي </a:t>
            </a:r>
            <a:r>
              <a:rPr lang="ar-SA" sz="2800" dirty="0" smtClean="0">
                <a:latin typeface="Adobe Arabic" pitchFamily="18" charset="-78"/>
                <a:ea typeface="Times New Roman"/>
                <a:cs typeface="Adobe Arabic" pitchFamily="18" charset="-78"/>
              </a:rPr>
              <a:t>أن </a:t>
            </a:r>
            <a:r>
              <a:rPr lang="ar-SA" sz="2800" dirty="0">
                <a:latin typeface="Adobe Arabic" pitchFamily="18" charset="-78"/>
                <a:ea typeface="Times New Roman"/>
                <a:cs typeface="Adobe Arabic" pitchFamily="18" charset="-78"/>
              </a:rPr>
              <a:t>تتخلَّى عن نمط العمل المعتاد، ومن البديهي أنه يجب عليك </a:t>
            </a:r>
            <a:r>
              <a:rPr lang="ar-SA" sz="2800" dirty="0" smtClean="0">
                <a:latin typeface="Adobe Arabic" pitchFamily="18" charset="-78"/>
                <a:ea typeface="Times New Roman"/>
                <a:cs typeface="Adobe Arabic" pitchFamily="18" charset="-78"/>
              </a:rPr>
              <a:t>أن </a:t>
            </a:r>
            <a:r>
              <a:rPr lang="ar-SA" sz="2800" dirty="0">
                <a:latin typeface="Adobe Arabic" pitchFamily="18" charset="-78"/>
                <a:ea typeface="Times New Roman"/>
                <a:cs typeface="Adobe Arabic" pitchFamily="18" charset="-78"/>
              </a:rPr>
              <a:t>تتقن عملك وتعرف المطلوب منك بالتحديد، اجعل تركيزك منصب على ما بين يديك.</a:t>
            </a:r>
            <a:endParaRPr lang="en-US" sz="2800" dirty="0">
              <a:latin typeface="Adobe Arabic" pitchFamily="18" charset="-78"/>
              <a:ea typeface="Calibri"/>
              <a:cs typeface="Adobe Arabic" pitchFamily="18" charset="-78"/>
            </a:endParaRPr>
          </a:p>
        </p:txBody>
      </p:sp>
      <p:pic>
        <p:nvPicPr>
          <p:cNvPr id="5" name="Picture 4" descr="D:\حقايب\حقائب شهر 5\صور التميز الوظيفي\images (70).jpg"/>
          <p:cNvPicPr/>
          <p:nvPr/>
        </p:nvPicPr>
        <p:blipFill>
          <a:blip r:embed="rId2">
            <a:extLst>
              <a:ext uri="{28A0092B-C50C-407E-A947-70E740481C1C}">
                <a14:useLocalDpi xmlns:a14="http://schemas.microsoft.com/office/drawing/2010/main" val="0"/>
              </a:ext>
            </a:extLst>
          </a:blip>
          <a:srcRect/>
          <a:stretch>
            <a:fillRect/>
          </a:stretch>
        </p:blipFill>
        <p:spPr bwMode="auto">
          <a:xfrm>
            <a:off x="914400" y="2667001"/>
            <a:ext cx="4190999" cy="32028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9530628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3581400" y="228600"/>
            <a:ext cx="7772400" cy="1707134"/>
          </a:xfrm>
          <a:prstGeom prst="rect">
            <a:avLst/>
          </a:prstGeom>
        </p:spPr>
        <p:txBody>
          <a:bodyPr wrap="square">
            <a:spAutoFit/>
          </a:bodyPr>
          <a:lstStyle/>
          <a:p>
            <a:pPr algn="just" rtl="1">
              <a:lnSpc>
                <a:spcPct val="115000"/>
              </a:lnSpc>
              <a:spcAft>
                <a:spcPts val="1000"/>
              </a:spcAft>
            </a:pPr>
            <a:r>
              <a:rPr lang="ar-SA" sz="2800" dirty="0">
                <a:solidFill>
                  <a:srgbClr val="002060"/>
                </a:solidFill>
                <a:latin typeface="Adobe Arabic" pitchFamily="18" charset="-78"/>
                <a:ea typeface="Times New Roman"/>
                <a:cs typeface="Adobe Arabic" pitchFamily="18" charset="-78"/>
              </a:rPr>
              <a:t>2 - تطوّع بحذر:</a:t>
            </a:r>
            <a:endParaRPr lang="en-US" sz="2800" dirty="0">
              <a:solidFill>
                <a:srgbClr val="002060"/>
              </a:solidFill>
              <a:latin typeface="Adobe Arabic" pitchFamily="18" charset="-78"/>
              <a:ea typeface="Calibri"/>
              <a:cs typeface="Adobe Arabic" pitchFamily="18" charset="-78"/>
            </a:endParaRPr>
          </a:p>
          <a:p>
            <a:pPr algn="just" rtl="1">
              <a:lnSpc>
                <a:spcPct val="115000"/>
              </a:lnSpc>
              <a:spcAft>
                <a:spcPts val="1000"/>
              </a:spcAft>
            </a:pPr>
            <a:r>
              <a:rPr lang="ar-SA" sz="2800" dirty="0">
                <a:latin typeface="Adobe Arabic" pitchFamily="18" charset="-78"/>
                <a:ea typeface="Times New Roman"/>
                <a:cs typeface="Adobe Arabic" pitchFamily="18" charset="-78"/>
              </a:rPr>
              <a:t>قبل </a:t>
            </a:r>
            <a:r>
              <a:rPr lang="ar-SA" sz="2800" dirty="0" smtClean="0">
                <a:latin typeface="Adobe Arabic" pitchFamily="18" charset="-78"/>
                <a:ea typeface="Times New Roman"/>
                <a:cs typeface="Adobe Arabic" pitchFamily="18" charset="-78"/>
              </a:rPr>
              <a:t>أن </a:t>
            </a:r>
            <a:r>
              <a:rPr lang="ar-SA" sz="2800" dirty="0">
                <a:latin typeface="Adobe Arabic" pitchFamily="18" charset="-78"/>
                <a:ea typeface="Times New Roman"/>
                <a:cs typeface="Adobe Arabic" pitchFamily="18" charset="-78"/>
              </a:rPr>
              <a:t>تتطوَّع لعمل ما يجب </a:t>
            </a:r>
            <a:r>
              <a:rPr lang="ar-SA" sz="2800" dirty="0" smtClean="0">
                <a:latin typeface="Adobe Arabic" pitchFamily="18" charset="-78"/>
                <a:ea typeface="Times New Roman"/>
                <a:cs typeface="Adobe Arabic" pitchFamily="18" charset="-78"/>
              </a:rPr>
              <a:t>أن </a:t>
            </a:r>
            <a:r>
              <a:rPr lang="ar-SA" sz="2800" dirty="0">
                <a:latin typeface="Adobe Arabic" pitchFamily="18" charset="-78"/>
                <a:ea typeface="Times New Roman"/>
                <a:cs typeface="Adobe Arabic" pitchFamily="18" charset="-78"/>
              </a:rPr>
              <a:t>تفكر ملياً، فالإجابة بـ»نعم» على كل شيء لا تميّزك فقد تثقلك بالأعمال فتظهر بمظهر المقصِّر غير القادر على أداء العمل.</a:t>
            </a:r>
            <a:endParaRPr lang="en-US" sz="2800" dirty="0">
              <a:latin typeface="Adobe Arabic" pitchFamily="18" charset="-78"/>
              <a:ea typeface="Calibri"/>
              <a:cs typeface="Adobe Arabic" pitchFamily="18" charset="-78"/>
            </a:endParaRPr>
          </a:p>
        </p:txBody>
      </p:sp>
      <p:sp>
        <p:nvSpPr>
          <p:cNvPr id="4"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sp>
        <p:nvSpPr>
          <p:cNvPr id="5" name="Rectangle 3"/>
          <p:cNvSpPr>
            <a:spLocks noChangeArrowheads="1"/>
          </p:cNvSpPr>
          <p:nvPr/>
        </p:nvSpPr>
        <p:spPr bwMode="auto">
          <a:xfrm>
            <a:off x="2438400" y="2565256"/>
            <a:ext cx="9147637" cy="1815882"/>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SA" sz="2800" dirty="0">
                <a:solidFill>
                  <a:srgbClr val="002060"/>
                </a:solidFill>
                <a:latin typeface="Adobe Arabic" pitchFamily="18" charset="-78"/>
                <a:ea typeface="Times New Roman" pitchFamily="18" charset="0"/>
                <a:cs typeface="Adobe Arabic" pitchFamily="18" charset="-78"/>
              </a:rPr>
              <a:t>3 - اجعل لنفسك بصمة خاصة: </a:t>
            </a:r>
            <a:endParaRPr lang="en-US" sz="2800" dirty="0">
              <a:solidFill>
                <a:srgbClr val="002060"/>
              </a:solidFill>
              <a:latin typeface="Adobe Arabic" pitchFamily="18" charset="-78"/>
              <a:cs typeface="Adobe Arabic" pitchFamily="18" charset="-78"/>
            </a:endParaRPr>
          </a:p>
          <a:p>
            <a:pPr algn="just" rtl="1" eaLnBrk="0" fontAlgn="base" hangingPunct="0">
              <a:spcBef>
                <a:spcPct val="0"/>
              </a:spcBef>
              <a:spcAft>
                <a:spcPct val="0"/>
              </a:spcAft>
            </a:pPr>
            <a:r>
              <a:rPr lang="ar-SA" sz="2800" dirty="0">
                <a:solidFill>
                  <a:schemeClr val="bg1"/>
                </a:solidFill>
                <a:latin typeface="Adobe Arabic" pitchFamily="18" charset="-78"/>
                <a:ea typeface="Times New Roman" pitchFamily="18" charset="0"/>
                <a:cs typeface="Adobe Arabic" pitchFamily="18" charset="-78"/>
              </a:rPr>
              <a:t>خ</a:t>
            </a:r>
            <a:r>
              <a:rPr lang="ar-SA" sz="2800" dirty="0">
                <a:latin typeface="Adobe Arabic" pitchFamily="18" charset="-78"/>
                <a:ea typeface="Times New Roman" pitchFamily="18" charset="0"/>
                <a:cs typeface="Adobe Arabic" pitchFamily="18" charset="-78"/>
              </a:rPr>
              <a:t>َلْق بصمة خاصة بك يعني البحث عن جانب جديد مفيد في العمل لم يسبقك إليه أحد</a:t>
            </a:r>
            <a:r>
              <a:rPr lang="ar-SA" sz="2800" dirty="0" smtClean="0">
                <a:latin typeface="Adobe Arabic" pitchFamily="18" charset="-78"/>
                <a:ea typeface="Times New Roman" pitchFamily="18" charset="0"/>
                <a:cs typeface="Adobe Arabic" pitchFamily="18" charset="-78"/>
              </a:rPr>
              <a:t>، </a:t>
            </a:r>
            <a:r>
              <a:rPr lang="ar-SA" sz="2800" dirty="0">
                <a:latin typeface="Adobe Arabic" pitchFamily="18" charset="-78"/>
                <a:ea typeface="Times New Roman" pitchFamily="18" charset="0"/>
                <a:cs typeface="Adobe Arabic" pitchFamily="18" charset="-78"/>
              </a:rPr>
              <a:t>وقد تكون مهارة  بسيطة ككتابة تقرير جيد أو علاقات كثيرة أو فهم لنظام العمل وقدرة على تطويره وما أشبه ذلك.</a:t>
            </a:r>
            <a:endParaRPr lang="ar-SA" sz="2800" dirty="0">
              <a:latin typeface="Adobe Arabic" pitchFamily="18" charset="-78"/>
              <a:cs typeface="Adobe Arabic" pitchFamily="18" charset="-78"/>
            </a:endParaRPr>
          </a:p>
        </p:txBody>
      </p:sp>
      <p:pic>
        <p:nvPicPr>
          <p:cNvPr id="7" name="Picture 6" descr="D:\حقايب\حقائب شهر 5\صور التميز الوظيفي\images (69).jpg"/>
          <p:cNvPicPr/>
          <p:nvPr/>
        </p:nvPicPr>
        <p:blipFill>
          <a:blip r:embed="rId2">
            <a:extLst>
              <a:ext uri="{28A0092B-C50C-407E-A947-70E740481C1C}">
                <a14:useLocalDpi xmlns:a14="http://schemas.microsoft.com/office/drawing/2010/main" val="0"/>
              </a:ext>
            </a:extLst>
          </a:blip>
          <a:srcRect/>
          <a:stretch>
            <a:fillRect/>
          </a:stretch>
        </p:blipFill>
        <p:spPr bwMode="auto">
          <a:xfrm>
            <a:off x="1371600" y="4343400"/>
            <a:ext cx="3329260" cy="2133600"/>
          </a:xfrm>
          <a:prstGeom prst="rect">
            <a:avLst/>
          </a:prstGeom>
          <a:noFill/>
          <a:ln>
            <a:noFill/>
          </a:ln>
        </p:spPr>
      </p:pic>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9530628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5105400" y="990600"/>
            <a:ext cx="6477000" cy="3945696"/>
          </a:xfrm>
          <a:prstGeom prst="rect">
            <a:avLst/>
          </a:prstGeom>
        </p:spPr>
        <p:txBody>
          <a:bodyPr wrap="square">
            <a:spAutoFit/>
          </a:bodyPr>
          <a:lstStyle/>
          <a:p>
            <a:pPr algn="just" rtl="1">
              <a:lnSpc>
                <a:spcPct val="115000"/>
              </a:lnSpc>
              <a:spcAft>
                <a:spcPts val="1000"/>
              </a:spcAft>
            </a:pPr>
            <a:r>
              <a:rPr lang="ar-SA" sz="2800" dirty="0">
                <a:solidFill>
                  <a:srgbClr val="002060"/>
                </a:solidFill>
                <a:latin typeface="Adobe Arabic" pitchFamily="18" charset="-78"/>
                <a:ea typeface="Times New Roman"/>
                <a:cs typeface="Adobe Arabic" pitchFamily="18" charset="-78"/>
              </a:rPr>
              <a:t>4 - قلّل من الوعود وأكثر من النتائج:</a:t>
            </a:r>
            <a:endParaRPr lang="en-US" sz="2800" dirty="0">
              <a:solidFill>
                <a:srgbClr val="002060"/>
              </a:solidFill>
              <a:latin typeface="Adobe Arabic" pitchFamily="18" charset="-78"/>
              <a:ea typeface="Calibri"/>
              <a:cs typeface="Adobe Arabic" pitchFamily="18" charset="-78"/>
            </a:endParaRPr>
          </a:p>
          <a:p>
            <a:pPr algn="just" rtl="1">
              <a:lnSpc>
                <a:spcPct val="115000"/>
              </a:lnSpc>
              <a:spcAft>
                <a:spcPts val="1000"/>
              </a:spcAft>
            </a:pPr>
            <a:r>
              <a:rPr lang="ar-SA" sz="2800" dirty="0">
                <a:latin typeface="Adobe Arabic" pitchFamily="18" charset="-78"/>
                <a:ea typeface="Times New Roman"/>
                <a:cs typeface="Adobe Arabic" pitchFamily="18" charset="-78"/>
              </a:rPr>
              <a:t>فالأقوال تصدّقها الأفعال.</a:t>
            </a:r>
            <a:endParaRPr lang="en-US" sz="2800" dirty="0">
              <a:latin typeface="Adobe Arabic" pitchFamily="18" charset="-78"/>
              <a:ea typeface="Calibri"/>
              <a:cs typeface="Adobe Arabic" pitchFamily="18" charset="-78"/>
            </a:endParaRPr>
          </a:p>
          <a:p>
            <a:pPr algn="just" rtl="1">
              <a:lnSpc>
                <a:spcPct val="115000"/>
              </a:lnSpc>
              <a:spcAft>
                <a:spcPts val="1000"/>
              </a:spcAft>
            </a:pPr>
            <a:r>
              <a:rPr lang="ar-SA" sz="2800" dirty="0">
                <a:solidFill>
                  <a:srgbClr val="002060"/>
                </a:solidFill>
                <a:latin typeface="Adobe Arabic" pitchFamily="18" charset="-78"/>
                <a:ea typeface="Times New Roman"/>
                <a:cs typeface="Adobe Arabic" pitchFamily="18" charset="-78"/>
              </a:rPr>
              <a:t>5 - استمتع بما تقوم به:</a:t>
            </a:r>
            <a:endParaRPr lang="en-US" sz="2800" dirty="0">
              <a:solidFill>
                <a:srgbClr val="002060"/>
              </a:solidFill>
              <a:latin typeface="Adobe Arabic" pitchFamily="18" charset="-78"/>
              <a:ea typeface="Calibri"/>
              <a:cs typeface="Adobe Arabic" pitchFamily="18" charset="-78"/>
            </a:endParaRPr>
          </a:p>
          <a:p>
            <a:pPr algn="just" rtl="1">
              <a:lnSpc>
                <a:spcPct val="115000"/>
              </a:lnSpc>
              <a:spcAft>
                <a:spcPts val="1000"/>
              </a:spcAft>
            </a:pPr>
            <a:r>
              <a:rPr lang="ar-SA" sz="2800" dirty="0">
                <a:latin typeface="Adobe Arabic" pitchFamily="18" charset="-78"/>
                <a:ea typeface="Times New Roman"/>
                <a:cs typeface="Adobe Arabic" pitchFamily="18" charset="-78"/>
              </a:rPr>
              <a:t>إذا لم تكن مستمتعاً بما تفعله، فما قيمة فعله؟ وإذا لم يكن هناك جانب من المتعة في عملك فلا جدوى إذن من أدائك له، فالظهور كشخص بائس في العمل والسخط على الوضع سيجعلك أكثر تشتتاً وأقل حماساً.</a:t>
            </a:r>
            <a:endParaRPr lang="en-US" sz="2800" dirty="0">
              <a:latin typeface="Adobe Arabic" pitchFamily="18" charset="-78"/>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294728" y="2514600"/>
            <a:ext cx="4429672" cy="3276600"/>
          </a:xfrm>
          <a:prstGeom prst="rect">
            <a:avLst/>
          </a:prstGeom>
        </p:spPr>
      </p:pic>
    </p:spTree>
    <p:extLst>
      <p:ext uri="{BB962C8B-B14F-4D97-AF65-F5344CB8AC3E}">
        <p14:creationId xmlns:p14="http://schemas.microsoft.com/office/powerpoint/2010/main" val="320249864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2057400" y="381000"/>
            <a:ext cx="8839200" cy="2304349"/>
          </a:xfrm>
          <a:prstGeom prst="rect">
            <a:avLst/>
          </a:prstGeom>
        </p:spPr>
        <p:txBody>
          <a:bodyPr wrap="square">
            <a:spAutoFit/>
          </a:bodyPr>
          <a:lstStyle/>
          <a:p>
            <a:pPr algn="ctr" rtl="1">
              <a:lnSpc>
                <a:spcPct val="115000"/>
              </a:lnSpc>
              <a:spcAft>
                <a:spcPts val="1000"/>
              </a:spcAft>
            </a:pPr>
            <a:r>
              <a:rPr lang="ar-SA" sz="2800" b="1" dirty="0">
                <a:solidFill>
                  <a:srgbClr val="CC00CC"/>
                </a:solidFill>
                <a:latin typeface="Adobe Arabic" pitchFamily="18" charset="-78"/>
                <a:ea typeface="Times New Roman"/>
                <a:cs typeface="Adobe Arabic" pitchFamily="18" charset="-78"/>
              </a:rPr>
              <a:t> </a:t>
            </a:r>
            <a:r>
              <a:rPr lang="ar-EG" sz="2800" b="1" dirty="0">
                <a:solidFill>
                  <a:srgbClr val="C00000"/>
                </a:solidFill>
                <a:latin typeface="Adobe Arabic" pitchFamily="18" charset="-78"/>
                <a:ea typeface="Times New Roman"/>
                <a:cs typeface="Adobe Arabic" pitchFamily="18" charset="-78"/>
              </a:rPr>
              <a:t>	</a:t>
            </a:r>
            <a:r>
              <a:rPr lang="ar-EG" sz="2800" b="1" u="sng" dirty="0" smtClean="0">
                <a:solidFill>
                  <a:srgbClr val="C00000"/>
                </a:solidFill>
                <a:latin typeface="Adobe Arabic" pitchFamily="18" charset="-78"/>
                <a:ea typeface="Times New Roman"/>
                <a:cs typeface="Adobe Arabic" pitchFamily="18" charset="-78"/>
              </a:rPr>
              <a:t> </a:t>
            </a:r>
            <a:r>
              <a:rPr lang="ar-EG" sz="2800" b="1" u="sng" dirty="0">
                <a:solidFill>
                  <a:srgbClr val="C00000"/>
                </a:solidFill>
                <a:latin typeface="Adobe Arabic" pitchFamily="18" charset="-78"/>
                <a:ea typeface="Times New Roman"/>
                <a:cs typeface="Adobe Arabic" pitchFamily="18" charset="-78"/>
              </a:rPr>
              <a:t>نشاط </a:t>
            </a:r>
            <a:r>
              <a:rPr lang="ar-EG" sz="2800" b="1" u="sng" dirty="0" smtClean="0">
                <a:solidFill>
                  <a:srgbClr val="C00000"/>
                </a:solidFill>
                <a:latin typeface="Adobe Arabic" pitchFamily="18" charset="-78"/>
                <a:ea typeface="Times New Roman"/>
                <a:cs typeface="Adobe Arabic" pitchFamily="18" charset="-78"/>
              </a:rPr>
              <a:t>-4-</a:t>
            </a:r>
            <a:endParaRPr lang="en-US" sz="2800" u="sng" dirty="0">
              <a:solidFill>
                <a:srgbClr val="C00000"/>
              </a:solidFill>
              <a:latin typeface="Adobe Arabic" pitchFamily="18" charset="-78"/>
              <a:ea typeface="Calibri"/>
              <a:cs typeface="Adobe Arabic" pitchFamily="18" charset="-78"/>
            </a:endParaRPr>
          </a:p>
          <a:p>
            <a:pPr algn="ctr" rtl="1">
              <a:lnSpc>
                <a:spcPct val="107000"/>
              </a:lnSpc>
              <a:spcAft>
                <a:spcPts val="800"/>
              </a:spcAft>
            </a:pPr>
            <a:r>
              <a:rPr lang="ar-EG" sz="2800" b="1" u="sng" dirty="0">
                <a:solidFill>
                  <a:srgbClr val="C00000"/>
                </a:solidFill>
                <a:latin typeface="Adobe Arabic" pitchFamily="18" charset="-78"/>
                <a:ea typeface="Times New Roman"/>
                <a:cs typeface="Adobe Arabic" pitchFamily="18" charset="-78"/>
              </a:rPr>
              <a:t>عصف ذهني-جماعي</a:t>
            </a:r>
            <a:endParaRPr lang="en-US" sz="2800" u="sng" dirty="0">
              <a:solidFill>
                <a:srgbClr val="C00000"/>
              </a:solidFill>
              <a:latin typeface="Adobe Arabic" pitchFamily="18" charset="-78"/>
              <a:ea typeface="Calibri"/>
              <a:cs typeface="Adobe Arabic" pitchFamily="18" charset="-78"/>
            </a:endParaRPr>
          </a:p>
          <a:p>
            <a:pPr algn="ctr" rtl="1">
              <a:lnSpc>
                <a:spcPct val="107000"/>
              </a:lnSpc>
              <a:spcAft>
                <a:spcPts val="800"/>
              </a:spcAft>
            </a:pPr>
            <a:r>
              <a:rPr lang="ar-EG" sz="2800" b="1" dirty="0">
                <a:latin typeface="Adobe Arabic" pitchFamily="18" charset="-78"/>
                <a:ea typeface="Times New Roman"/>
                <a:cs typeface="Adobe Arabic" pitchFamily="18" charset="-78"/>
              </a:rPr>
              <a:t>عزيزي المتدرب</a:t>
            </a:r>
            <a:r>
              <a:rPr lang="ar-EG" sz="2800" b="1" dirty="0" smtClean="0">
                <a:latin typeface="Adobe Arabic" pitchFamily="18" charset="-78"/>
                <a:ea typeface="Times New Roman"/>
                <a:cs typeface="Adobe Arabic" pitchFamily="18" charset="-78"/>
              </a:rPr>
              <a:t>:</a:t>
            </a:r>
            <a:endParaRPr lang="ar-JO" sz="2800" b="1" dirty="0" smtClean="0">
              <a:latin typeface="Adobe Arabic" pitchFamily="18" charset="-78"/>
              <a:ea typeface="Times New Roman"/>
              <a:cs typeface="Adobe Arabic" pitchFamily="18" charset="-78"/>
            </a:endParaRPr>
          </a:p>
          <a:p>
            <a:pPr algn="ctr" rtl="1">
              <a:lnSpc>
                <a:spcPct val="107000"/>
              </a:lnSpc>
              <a:spcAft>
                <a:spcPts val="800"/>
              </a:spcAft>
            </a:pPr>
            <a:r>
              <a:rPr lang="ar-JO" sz="2800" b="1" dirty="0" smtClean="0">
                <a:latin typeface="Adobe Arabic" pitchFamily="18" charset="-78"/>
                <a:ea typeface="Times New Roman"/>
                <a:cs typeface="Adobe Arabic" pitchFamily="18" charset="-78"/>
              </a:rPr>
              <a:t>أ</a:t>
            </a:r>
            <a:r>
              <a:rPr lang="ar-EG" sz="2800" b="1" dirty="0" smtClean="0">
                <a:latin typeface="Adobe Arabic" pitchFamily="18" charset="-78"/>
                <a:ea typeface="Times New Roman"/>
                <a:cs typeface="Adobe Arabic" pitchFamily="18" charset="-78"/>
              </a:rPr>
              <a:t>ذكر </a:t>
            </a:r>
            <a:r>
              <a:rPr lang="ar-EG" sz="2800" b="1" dirty="0">
                <a:latin typeface="Adobe Arabic" pitchFamily="18" charset="-78"/>
                <a:ea typeface="Times New Roman"/>
                <a:cs typeface="Adobe Arabic" pitchFamily="18" charset="-78"/>
              </a:rPr>
              <a:t>مما تم شرحه مهارات التميز الوظيفي ؟</a:t>
            </a:r>
            <a:endParaRPr lang="en-US" sz="2800" dirty="0">
              <a:latin typeface="Adobe Arabic" pitchFamily="18" charset="-78"/>
              <a:ea typeface="Calibri"/>
              <a:cs typeface="Adobe Arabic" pitchFamily="18" charset="-78"/>
            </a:endParaRPr>
          </a:p>
        </p:txBody>
      </p:sp>
      <p:pic>
        <p:nvPicPr>
          <p:cNvPr id="4" name="Picture 3" descr="D:\حقايب\حقائب شهر 5\صور الازمة\Captura de pantalla 2015-01-22 a las 10.57.46.png"/>
          <p:cNvPicPr/>
          <p:nvPr/>
        </p:nvPicPr>
        <p:blipFill>
          <a:blip r:embed="rId2">
            <a:extLst>
              <a:ext uri="{28A0092B-C50C-407E-A947-70E740481C1C}">
                <a14:useLocalDpi xmlns:a14="http://schemas.microsoft.com/office/drawing/2010/main" val="0"/>
              </a:ext>
            </a:extLst>
          </a:blip>
          <a:srcRect/>
          <a:stretch>
            <a:fillRect/>
          </a:stretch>
        </p:blipFill>
        <p:spPr bwMode="auto">
          <a:xfrm>
            <a:off x="4000500" y="2590800"/>
            <a:ext cx="4953000" cy="2895600"/>
          </a:xfrm>
          <a:prstGeom prst="rect">
            <a:avLst/>
          </a:prstGeom>
          <a:noFill/>
          <a:ln>
            <a:noFill/>
          </a:ln>
        </p:spPr>
      </p:pic>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20249864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8077200" y="1981200"/>
            <a:ext cx="3297698" cy="156966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9600" b="1" i="0" u="none" strike="noStrike" kern="1200" cap="none" spc="0" normalizeH="0" baseline="0" noProof="0" dirty="0">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Aldhabi" panose="01000000000000000000" pitchFamily="2" charset="-78"/>
                <a:ea typeface="+mn-ea"/>
                <a:cs typeface="Aldhabi" panose="01000000000000000000" pitchFamily="2" charset="-78"/>
              </a:rPr>
              <a:t>فيديو تدريبيي</a:t>
            </a: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7" name="Picture 6"/>
          <p:cNvPicPr>
            <a:picLocks noChangeAspect="1"/>
          </p:cNvPicPr>
          <p:nvPr/>
        </p:nvPicPr>
        <p:blipFill>
          <a:blip r:embed="rId2"/>
          <a:stretch>
            <a:fillRect/>
          </a:stretch>
        </p:blipFill>
        <p:spPr>
          <a:xfrm>
            <a:off x="762000" y="1828800"/>
            <a:ext cx="7105610" cy="4235129"/>
          </a:xfrm>
          <a:prstGeom prst="rect">
            <a:avLst/>
          </a:prstGeom>
        </p:spPr>
      </p:pic>
    </p:spTree>
    <p:extLst>
      <p:ext uri="{BB962C8B-B14F-4D97-AF65-F5344CB8AC3E}">
        <p14:creationId xmlns:p14="http://schemas.microsoft.com/office/powerpoint/2010/main" val="27841985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4514505" y="1353563"/>
            <a:ext cx="6919914" cy="2626873"/>
          </a:xfrm>
          <a:prstGeom prst="rect">
            <a:avLst/>
          </a:prstGeom>
        </p:spPr>
        <p:txBody>
          <a:bodyPr wrap="square">
            <a:spAutoFit/>
          </a:bodyPr>
          <a:lstStyle/>
          <a:p>
            <a:pPr algn="just" rtl="1">
              <a:lnSpc>
                <a:spcPct val="115000"/>
              </a:lnSpc>
            </a:pPr>
            <a:r>
              <a:rPr lang="ar-SA" sz="2400" b="1" dirty="0">
                <a:solidFill>
                  <a:srgbClr val="002060"/>
                </a:solidFill>
                <a:latin typeface="Calibri"/>
                <a:ea typeface="Times New Roman"/>
                <a:cs typeface="Adobe Arabic" pitchFamily="18" charset="-78"/>
              </a:rPr>
              <a:t>المرحلة الأخيرة: بعد الالتزام بالتقاليد :</a:t>
            </a:r>
            <a:endParaRPr lang="en-US" sz="2400" b="1" dirty="0">
              <a:solidFill>
                <a:srgbClr val="002060"/>
              </a:solidFill>
              <a:latin typeface="Calibri"/>
              <a:ea typeface="Calibri"/>
              <a:cs typeface="Adobe Arabic" pitchFamily="18" charset="-78"/>
            </a:endParaRPr>
          </a:p>
          <a:p>
            <a:pPr algn="just" rtl="1">
              <a:lnSpc>
                <a:spcPct val="115000"/>
              </a:lnSpc>
            </a:pPr>
            <a:r>
              <a:rPr lang="ar-SA" sz="2400" b="1" dirty="0">
                <a:latin typeface="Calibri"/>
                <a:ea typeface="Times New Roman"/>
                <a:cs typeface="Adobe Arabic" pitchFamily="18" charset="-78"/>
              </a:rPr>
              <a:t>وفيها يتبع الفرد المبادئ الشخصية التي تحتوي على القواعد الأخلاقية.</a:t>
            </a:r>
            <a:endParaRPr lang="en-US" sz="2400" dirty="0">
              <a:latin typeface="Calibri"/>
              <a:ea typeface="Calibri"/>
              <a:cs typeface="Adobe Arabic" pitchFamily="18" charset="-78"/>
            </a:endParaRPr>
          </a:p>
          <a:p>
            <a:pPr algn="just" rtl="1">
              <a:lnSpc>
                <a:spcPct val="115000"/>
              </a:lnSpc>
            </a:pPr>
            <a:r>
              <a:rPr lang="ar-SA" sz="2400" b="1" dirty="0">
                <a:latin typeface="Calibri"/>
                <a:ea typeface="Times New Roman"/>
                <a:cs typeface="Adobe Arabic" pitchFamily="18" charset="-78"/>
              </a:rPr>
              <a:t>وفيها يضع الفرد مصالحه ومصالح الجماعة والمجتمع في الاعتبار عند اتخاذ أي قرار. </a:t>
            </a:r>
            <a:endParaRPr lang="en-US" sz="2400" dirty="0">
              <a:latin typeface="Calibri"/>
              <a:ea typeface="Calibri"/>
              <a:cs typeface="Adobe Arabic" pitchFamily="18" charset="-78"/>
            </a:endParaRPr>
          </a:p>
          <a:p>
            <a:pPr algn="just" rtl="1">
              <a:lnSpc>
                <a:spcPct val="115000"/>
              </a:lnSpc>
            </a:pPr>
            <a:r>
              <a:rPr lang="ar-SA" sz="2400" b="1" dirty="0">
                <a:latin typeface="Calibri"/>
                <a:ea typeface="Times New Roman"/>
                <a:cs typeface="Adobe Arabic" pitchFamily="18" charset="-78"/>
              </a:rPr>
              <a:t>وهذه المرحلة تمثل أعلى مستوى من الأخلاق والسلوك الأخلاقي.</a:t>
            </a:r>
            <a:endParaRPr lang="en-US" sz="2400" dirty="0">
              <a:latin typeface="Calibri"/>
              <a:ea typeface="Calibri"/>
              <a:cs typeface="Adobe Arabic" pitchFamily="18" charset="-78"/>
            </a:endParaRPr>
          </a:p>
          <a:p>
            <a:pPr algn="just" rtl="1">
              <a:lnSpc>
                <a:spcPct val="115000"/>
              </a:lnSpc>
            </a:pPr>
            <a:r>
              <a:rPr lang="ar-SA" sz="2400" b="1" dirty="0">
                <a:latin typeface="Calibri"/>
                <a:ea typeface="Times New Roman"/>
                <a:cs typeface="Adobe Arabic" pitchFamily="18" charset="-78"/>
              </a:rPr>
              <a:t>يستطيع الفرد هنا </a:t>
            </a:r>
            <a:r>
              <a:rPr lang="ar-SA" sz="2400" b="1" dirty="0" smtClean="0">
                <a:latin typeface="Calibri"/>
                <a:ea typeface="Times New Roman"/>
                <a:cs typeface="Adobe Arabic" pitchFamily="18" charset="-78"/>
              </a:rPr>
              <a:t>أن </a:t>
            </a:r>
            <a:r>
              <a:rPr lang="ar-SA" sz="2400" b="1" dirty="0">
                <a:latin typeface="Calibri"/>
                <a:ea typeface="Times New Roman"/>
                <a:cs typeface="Adobe Arabic" pitchFamily="18" charset="-78"/>
              </a:rPr>
              <a:t>يتحرك بعيدا عن مصالحه الشخصية البحتة ويضع الصالح العام للمجتمع في الحساب.</a:t>
            </a:r>
            <a:endParaRPr lang="en-US" sz="2400" dirty="0">
              <a:latin typeface="Calibri"/>
              <a:ea typeface="Calibri"/>
              <a:cs typeface="Adobe Arabic" pitchFamily="18" charset="-78"/>
            </a:endParaRPr>
          </a:p>
        </p:txBody>
      </p:sp>
      <p:sp>
        <p:nvSpPr>
          <p:cNvPr id="3" name="Half Frame 2"/>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4" name="Picture 3"/>
          <p:cNvPicPr>
            <a:picLocks noChangeAspect="1"/>
          </p:cNvPicPr>
          <p:nvPr/>
        </p:nvPicPr>
        <p:blipFill>
          <a:blip r:embed="rId2"/>
          <a:stretch>
            <a:fillRect/>
          </a:stretch>
        </p:blipFill>
        <p:spPr>
          <a:xfrm>
            <a:off x="609600" y="2667000"/>
            <a:ext cx="3894608" cy="2920956"/>
          </a:xfrm>
          <a:prstGeom prst="rect">
            <a:avLst/>
          </a:prstGeom>
        </p:spPr>
      </p:pic>
    </p:spTree>
    <p:extLst>
      <p:ext uri="{BB962C8B-B14F-4D97-AF65-F5344CB8AC3E}">
        <p14:creationId xmlns:p14="http://schemas.microsoft.com/office/powerpoint/2010/main" val="3658794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419600" y="1371600"/>
            <a:ext cx="7220262" cy="1905650"/>
          </a:xfrm>
          <a:prstGeom prst="rect">
            <a:avLst/>
          </a:prstGeom>
        </p:spPr>
        <p:txBody>
          <a:bodyPr wrap="square">
            <a:spAutoFit/>
          </a:bodyPr>
          <a:lstStyle/>
          <a:p>
            <a:pPr algn="just" rtl="1">
              <a:lnSpc>
                <a:spcPct val="115000"/>
              </a:lnSpc>
            </a:pPr>
            <a:r>
              <a:rPr lang="ar-SA" sz="2400" b="1" dirty="0">
                <a:solidFill>
                  <a:srgbClr val="002060"/>
                </a:solidFill>
                <a:latin typeface="Calibri"/>
                <a:ea typeface="Times New Roman"/>
                <a:cs typeface="Adobe Arabic" pitchFamily="18" charset="-78"/>
              </a:rPr>
              <a:t>أخلاقيات العمل ضرورة إدارية </a:t>
            </a:r>
            <a:r>
              <a:rPr lang="ar-SA" sz="2400" b="1" dirty="0" smtClean="0">
                <a:solidFill>
                  <a:srgbClr val="002060"/>
                </a:solidFill>
                <a:latin typeface="Calibri"/>
                <a:ea typeface="Times New Roman"/>
                <a:cs typeface="Adobe Arabic" pitchFamily="18" charset="-78"/>
              </a:rPr>
              <a:t>:</a:t>
            </a:r>
            <a:endParaRPr lang="en-US" sz="2400" dirty="0">
              <a:solidFill>
                <a:srgbClr val="002060"/>
              </a:solidFill>
              <a:latin typeface="Calibri"/>
              <a:ea typeface="Calibri"/>
              <a:cs typeface="Adobe Arabic" pitchFamily="18" charset="-78"/>
            </a:endParaRPr>
          </a:p>
          <a:p>
            <a:pPr algn="just" rtl="1">
              <a:lnSpc>
                <a:spcPct val="115000"/>
              </a:lnSpc>
              <a:spcAft>
                <a:spcPts val="1000"/>
              </a:spcAft>
            </a:pPr>
            <a:r>
              <a:rPr lang="ar-SA" sz="2400" b="1" dirty="0">
                <a:latin typeface="Calibri"/>
                <a:ea typeface="Times New Roman"/>
                <a:cs typeface="Adobe Arabic" pitchFamily="18" charset="-78"/>
              </a:rPr>
              <a:t>على الرغم من </a:t>
            </a:r>
            <a:r>
              <a:rPr lang="ar-SA" sz="2400" b="1" dirty="0" smtClean="0">
                <a:latin typeface="Calibri"/>
                <a:ea typeface="Times New Roman"/>
                <a:cs typeface="Adobe Arabic" pitchFamily="18" charset="-78"/>
              </a:rPr>
              <a:t>أن </a:t>
            </a:r>
            <a:r>
              <a:rPr lang="ar-SA" sz="2400" b="1" dirty="0">
                <a:latin typeface="Calibri"/>
                <a:ea typeface="Times New Roman"/>
                <a:cs typeface="Adobe Arabic" pitchFamily="18" charset="-78"/>
              </a:rPr>
              <a:t>كل شخص ينبغي </a:t>
            </a:r>
            <a:r>
              <a:rPr lang="ar-SA" sz="2400" b="1" dirty="0" smtClean="0">
                <a:latin typeface="Calibri"/>
                <a:ea typeface="Times New Roman"/>
                <a:cs typeface="Adobe Arabic" pitchFamily="18" charset="-78"/>
              </a:rPr>
              <a:t>أن </a:t>
            </a:r>
            <a:r>
              <a:rPr lang="ar-SA" sz="2400" b="1" dirty="0">
                <a:latin typeface="Calibri"/>
                <a:ea typeface="Times New Roman"/>
                <a:cs typeface="Adobe Arabic" pitchFamily="18" charset="-78"/>
              </a:rPr>
              <a:t>يَتَحلَّى بأخلاقيات العمل فإن إدارة المنظمة لابد </a:t>
            </a:r>
            <a:r>
              <a:rPr lang="ar-SA" sz="2400" b="1" dirty="0" smtClean="0">
                <a:latin typeface="Calibri"/>
                <a:ea typeface="Times New Roman"/>
                <a:cs typeface="Adobe Arabic" pitchFamily="18" charset="-78"/>
              </a:rPr>
              <a:t>أن </a:t>
            </a:r>
            <a:r>
              <a:rPr lang="ar-SA" sz="2400" b="1" dirty="0">
                <a:latin typeface="Calibri"/>
                <a:ea typeface="Times New Roman"/>
                <a:cs typeface="Adobe Arabic" pitchFamily="18" charset="-78"/>
              </a:rPr>
              <a:t>تضع ضوابط وجزاءات تجعل الموظفين يلتزمون بأخلاقيات العمل.</a:t>
            </a:r>
            <a:endParaRPr lang="en-US" sz="2400" dirty="0">
              <a:latin typeface="Calibri"/>
              <a:ea typeface="Calibri"/>
              <a:cs typeface="Adobe Arabic" pitchFamily="18" charset="-78"/>
            </a:endParaRPr>
          </a:p>
          <a:p>
            <a:pPr algn="just" rtl="1">
              <a:lnSpc>
                <a:spcPct val="115000"/>
              </a:lnSpc>
              <a:spcAft>
                <a:spcPts val="1000"/>
              </a:spcAft>
            </a:pPr>
            <a:r>
              <a:rPr lang="ar-SA" sz="2400" b="1" dirty="0">
                <a:latin typeface="Calibri"/>
                <a:ea typeface="Times New Roman"/>
                <a:cs typeface="Adobe Arabic" pitchFamily="18" charset="-78"/>
              </a:rPr>
              <a:t>فقد تجد من الموظفين من هو مؤمنٌ بأخلاقيات العمل ومنهم من لا يكترث بها.</a:t>
            </a:r>
            <a:endParaRPr lang="en-US" sz="2400" dirty="0">
              <a:latin typeface="Calibri"/>
              <a:ea typeface="Calibri"/>
              <a:cs typeface="Adobe Arabic" pitchFamily="18" charset="-78"/>
            </a:endParaRPr>
          </a:p>
        </p:txBody>
      </p:sp>
      <p:pic>
        <p:nvPicPr>
          <p:cNvPr id="4" name="Picture 3" descr="D:\حقايب\حقائب شهر 5\صور العمل\images (14).jpg"/>
          <p:cNvPicPr/>
          <p:nvPr/>
        </p:nvPicPr>
        <p:blipFill>
          <a:blip r:embed="rId2">
            <a:extLst>
              <a:ext uri="{28A0092B-C50C-407E-A947-70E740481C1C}">
                <a14:useLocalDpi xmlns:a14="http://schemas.microsoft.com/office/drawing/2010/main" val="0"/>
              </a:ext>
            </a:extLst>
          </a:blip>
          <a:srcRect/>
          <a:stretch>
            <a:fillRect/>
          </a:stretch>
        </p:blipFill>
        <p:spPr bwMode="auto">
          <a:xfrm>
            <a:off x="533400" y="2938950"/>
            <a:ext cx="4343400" cy="2699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58794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6" name="Picture 5" descr="ÙØªÙØ¬Ø© Ø¨Ø­Ø« Ø§ÙØµÙØ± Ø¹Ù ØªÙØ§ØµÙ Ø¨ÙÙ Ø§ÙØ¹Ø§ÙÙÙÙ ÙØ§ÙØ±Ø§Ø¯Ø§Ø±Ø©"/>
          <p:cNvPicPr/>
          <p:nvPr/>
        </p:nvPicPr>
        <p:blipFill>
          <a:blip r:embed="rId2">
            <a:extLst>
              <a:ext uri="{28A0092B-C50C-407E-A947-70E740481C1C}">
                <a14:useLocalDpi xmlns:a14="http://schemas.microsoft.com/office/drawing/2010/main" val="0"/>
              </a:ext>
            </a:extLst>
          </a:blip>
          <a:srcRect/>
          <a:stretch>
            <a:fillRect/>
          </a:stretch>
        </p:blipFill>
        <p:spPr bwMode="auto">
          <a:xfrm>
            <a:off x="609600" y="2895600"/>
            <a:ext cx="2858394" cy="26320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3"/>
          <p:cNvSpPr>
            <a:spLocks noChangeArrowheads="1"/>
          </p:cNvSpPr>
          <p:nvPr/>
        </p:nvSpPr>
        <p:spPr bwMode="auto">
          <a:xfrm>
            <a:off x="4191000" y="2029598"/>
            <a:ext cx="7543800" cy="3801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SA" sz="2400" b="1" dirty="0">
                <a:latin typeface="Adobe Arabic" pitchFamily="18" charset="-78"/>
                <a:ea typeface="Times New Roman" pitchFamily="18" charset="0"/>
                <a:cs typeface="Adobe Arabic" pitchFamily="18" charset="-78"/>
              </a:rPr>
              <a:t>من الأمور المعلومة </a:t>
            </a:r>
            <a:r>
              <a:rPr lang="ar-SA" sz="2400" b="1" dirty="0" smtClean="0">
                <a:latin typeface="Adobe Arabic" pitchFamily="18" charset="-78"/>
                <a:ea typeface="Times New Roman" pitchFamily="18" charset="0"/>
                <a:cs typeface="Adobe Arabic" pitchFamily="18" charset="-78"/>
              </a:rPr>
              <a:t>أن </a:t>
            </a:r>
            <a:r>
              <a:rPr lang="ar-SA" sz="2400" b="1" dirty="0">
                <a:latin typeface="Adobe Arabic" pitchFamily="18" charset="-78"/>
                <a:ea typeface="Times New Roman" pitchFamily="18" charset="0"/>
                <a:cs typeface="Adobe Arabic" pitchFamily="18" charset="-78"/>
              </a:rPr>
              <a:t>الثقة بين العاملين والإدارة لها علاقة</a:t>
            </a:r>
            <a:endParaRPr lang="ar-EG" sz="2400" b="1" dirty="0">
              <a:latin typeface="Adobe Arabic" pitchFamily="18" charset="-78"/>
              <a:ea typeface="Times New Roman" pitchFamily="18" charset="0"/>
              <a:cs typeface="Adobe Arabic" pitchFamily="18" charset="-78"/>
            </a:endParaRPr>
          </a:p>
          <a:p>
            <a:pPr algn="just" rtl="1" fontAlgn="base">
              <a:spcBef>
                <a:spcPct val="0"/>
              </a:spcBef>
              <a:spcAft>
                <a:spcPct val="0"/>
              </a:spcAft>
            </a:pPr>
            <a:r>
              <a:rPr lang="ar-SA" sz="2400" b="1" dirty="0">
                <a:latin typeface="Adobe Arabic" pitchFamily="18" charset="-78"/>
                <a:ea typeface="Times New Roman" pitchFamily="18" charset="0"/>
                <a:cs typeface="Adobe Arabic" pitchFamily="18" charset="-78"/>
              </a:rPr>
              <a:t> مباشرة بزيادة إنتاجية العامل.</a:t>
            </a:r>
            <a:endParaRPr lang="en-US" sz="2400" b="1" dirty="0">
              <a:latin typeface="Adobe Arabic" pitchFamily="18" charset="-78"/>
              <a:cs typeface="Adobe Arabic" pitchFamily="18" charset="-78"/>
            </a:endParaRPr>
          </a:p>
          <a:p>
            <a:pPr algn="just" rtl="1" eaLnBrk="0" fontAlgn="base" hangingPunct="0">
              <a:spcBef>
                <a:spcPct val="0"/>
              </a:spcBef>
              <a:spcAft>
                <a:spcPct val="0"/>
              </a:spcAft>
            </a:pPr>
            <a:r>
              <a:rPr lang="ar-SA" sz="2400" b="1" dirty="0">
                <a:latin typeface="Adobe Arabic" pitchFamily="18" charset="-78"/>
                <a:ea typeface="Times New Roman" pitchFamily="18" charset="0"/>
                <a:cs typeface="Adobe Arabic" pitchFamily="18" charset="-78"/>
              </a:rPr>
              <a:t> فالموظف الذي يعلم </a:t>
            </a:r>
            <a:r>
              <a:rPr lang="ar-SA" sz="2400" b="1" dirty="0" smtClean="0">
                <a:latin typeface="Adobe Arabic" pitchFamily="18" charset="-78"/>
                <a:ea typeface="Times New Roman" pitchFamily="18" charset="0"/>
                <a:cs typeface="Adobe Arabic" pitchFamily="18" charset="-78"/>
              </a:rPr>
              <a:t>أن </a:t>
            </a:r>
            <a:r>
              <a:rPr lang="ar-SA" sz="2400" b="1" dirty="0">
                <a:latin typeface="Adobe Arabic" pitchFamily="18" charset="-78"/>
                <a:ea typeface="Times New Roman" pitchFamily="18" charset="0"/>
                <a:cs typeface="Adobe Arabic" pitchFamily="18" charset="-78"/>
              </a:rPr>
              <a:t>إدارة المنظمة ستقدر مجهوداته على </a:t>
            </a:r>
            <a:r>
              <a:rPr lang="ar-SA" sz="2400" b="1" dirty="0" smtClean="0">
                <a:latin typeface="Adobe Arabic" pitchFamily="18" charset="-78"/>
                <a:ea typeface="Times New Roman" pitchFamily="18" charset="0"/>
                <a:cs typeface="Adobe Arabic" pitchFamily="18" charset="-78"/>
              </a:rPr>
              <a:t>المدى</a:t>
            </a:r>
            <a:r>
              <a:rPr lang="ar-EG" sz="2400" b="1" dirty="0">
                <a:latin typeface="Adobe Arabic" pitchFamily="18" charset="-78"/>
                <a:ea typeface="Times New Roman" pitchFamily="18" charset="0"/>
                <a:cs typeface="Adobe Arabic" pitchFamily="18" charset="-78"/>
              </a:rPr>
              <a:t> </a:t>
            </a:r>
            <a:r>
              <a:rPr lang="ar-SA" sz="2400" b="1" dirty="0" smtClean="0">
                <a:latin typeface="Adobe Arabic" pitchFamily="18" charset="-78"/>
                <a:ea typeface="Times New Roman" pitchFamily="18" charset="0"/>
                <a:cs typeface="Adobe Arabic" pitchFamily="18" charset="-78"/>
              </a:rPr>
              <a:t>القريب </a:t>
            </a:r>
            <a:r>
              <a:rPr lang="ar-SA" sz="2400" b="1" dirty="0">
                <a:latin typeface="Adobe Arabic" pitchFamily="18" charset="-78"/>
                <a:ea typeface="Times New Roman" pitchFamily="18" charset="0"/>
                <a:cs typeface="Adobe Arabic" pitchFamily="18" charset="-78"/>
              </a:rPr>
              <a:t>والبعيد فإنه يَتَفانى في عمله.</a:t>
            </a:r>
            <a:endParaRPr lang="ar-EG" sz="2400" b="1" dirty="0">
              <a:latin typeface="Adobe Arabic" pitchFamily="18" charset="-78"/>
              <a:ea typeface="Times New Roman" pitchFamily="18" charset="0"/>
              <a:cs typeface="Adobe Arabic" pitchFamily="18" charset="-78"/>
            </a:endParaRPr>
          </a:p>
          <a:p>
            <a:pPr algn="just" rtl="1" eaLnBrk="0" fontAlgn="base" hangingPunct="0">
              <a:spcBef>
                <a:spcPct val="0"/>
              </a:spcBef>
              <a:spcAft>
                <a:spcPct val="0"/>
              </a:spcAft>
            </a:pPr>
            <a:endParaRPr lang="ar-EG" sz="2400" b="1" dirty="0">
              <a:latin typeface="Adobe Arabic" pitchFamily="18" charset="-78"/>
              <a:ea typeface="Times New Roman" pitchFamily="18" charset="0"/>
              <a:cs typeface="Adobe Arabic" pitchFamily="18" charset="-78"/>
            </a:endParaRPr>
          </a:p>
          <a:p>
            <a:pPr algn="just" rtl="1">
              <a:spcAft>
                <a:spcPts val="1000"/>
              </a:spcAft>
            </a:pPr>
            <a:r>
              <a:rPr lang="ar-SA" sz="2400" b="1" dirty="0">
                <a:latin typeface="Calibri"/>
                <a:ea typeface="Times New Roman"/>
                <a:cs typeface="Adobe Arabic" pitchFamily="18" charset="-78"/>
              </a:rPr>
              <a:t>ولكن عندما يشعر الموظف بأن إدارة المؤسسة لا تَفِي </a:t>
            </a:r>
            <a:endParaRPr lang="ar-EG" sz="2400" b="1" dirty="0">
              <a:latin typeface="Calibri"/>
              <a:ea typeface="Times New Roman"/>
              <a:cs typeface="Adobe Arabic" pitchFamily="18" charset="-78"/>
            </a:endParaRPr>
          </a:p>
          <a:p>
            <a:pPr algn="just" rtl="1">
              <a:spcAft>
                <a:spcPts val="1000"/>
              </a:spcAft>
            </a:pPr>
            <a:r>
              <a:rPr lang="ar-SA" sz="2400" b="1" dirty="0">
                <a:latin typeface="Calibri"/>
                <a:ea typeface="Times New Roman"/>
                <a:cs typeface="Adobe Arabic" pitchFamily="18" charset="-78"/>
              </a:rPr>
              <a:t>بوعودها للعاملين فإن هذا يكون أمرا غير مُحفِّز له على تطوير </a:t>
            </a:r>
            <a:endParaRPr lang="ar-EG" sz="2400" b="1" dirty="0">
              <a:latin typeface="Calibri"/>
              <a:ea typeface="Times New Roman"/>
              <a:cs typeface="Adobe Arabic" pitchFamily="18" charset="-78"/>
            </a:endParaRPr>
          </a:p>
          <a:p>
            <a:pPr algn="just" rtl="1">
              <a:spcAft>
                <a:spcPts val="1000"/>
              </a:spcAft>
            </a:pPr>
            <a:r>
              <a:rPr lang="ar-SA" sz="2400" b="1" dirty="0">
                <a:latin typeface="Calibri"/>
                <a:ea typeface="Times New Roman"/>
                <a:cs typeface="Adobe Arabic" pitchFamily="18" charset="-78"/>
              </a:rPr>
              <a:t>العمل والإبداع وزيادة الكفاءة. </a:t>
            </a:r>
            <a:endParaRPr lang="en-US" sz="2400" dirty="0">
              <a:latin typeface="Calibri"/>
              <a:ea typeface="Calibri"/>
              <a:cs typeface="Adobe Arabic" pitchFamily="18" charset="-78"/>
            </a:endParaRPr>
          </a:p>
          <a:p>
            <a:pPr algn="just" rtl="1" eaLnBrk="0" fontAlgn="base" hangingPunct="0">
              <a:spcBef>
                <a:spcPct val="0"/>
              </a:spcBef>
              <a:spcAft>
                <a:spcPct val="0"/>
              </a:spcAft>
            </a:pPr>
            <a:endParaRPr lang="ar-SA" sz="2400" b="1" dirty="0">
              <a:latin typeface="Adobe Arabic" pitchFamily="18" charset="-78"/>
              <a:cs typeface="Adobe Arabic" pitchFamily="18" charset="-78"/>
            </a:endParaRPr>
          </a:p>
        </p:txBody>
      </p:sp>
      <p:sp>
        <p:nvSpPr>
          <p:cNvPr id="8" name="Half Frame 7"/>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Rectangle 1"/>
          <p:cNvSpPr/>
          <p:nvPr/>
        </p:nvSpPr>
        <p:spPr>
          <a:xfrm>
            <a:off x="7298883" y="762000"/>
            <a:ext cx="3757759" cy="707886"/>
          </a:xfrm>
          <a:prstGeom prst="rect">
            <a:avLst/>
          </a:prstGeom>
        </p:spPr>
        <p:txBody>
          <a:bodyPr wrap="none">
            <a:spAutoFit/>
          </a:bodyPr>
          <a:lstStyle/>
          <a:p>
            <a:pPr lvl="0" algn="ctr"/>
            <a:r>
              <a:rPr lang="ar-SA" sz="4000" b="1" dirty="0">
                <a:solidFill>
                  <a:schemeClr val="accent2">
                    <a:lumMod val="75000"/>
                  </a:schemeClr>
                </a:solidFill>
                <a:ea typeface="Times New Roman"/>
                <a:cs typeface="Adobe Arabic" pitchFamily="18" charset="-78"/>
              </a:rPr>
              <a:t>العلاقة بين العاملين والإدارة</a:t>
            </a:r>
            <a:endParaRPr lang="ar-EG" sz="3200" b="1" dirty="0">
              <a:solidFill>
                <a:schemeClr val="accent2">
                  <a:lumMod val="75000"/>
                </a:schemeClr>
              </a:solidFill>
              <a:cs typeface="Adobe Arabic" pitchFamily="18" charset="-78"/>
            </a:endParaRPr>
          </a:p>
        </p:txBody>
      </p:sp>
    </p:spTree>
    <p:extLst>
      <p:ext uri="{BB962C8B-B14F-4D97-AF65-F5344CB8AC3E}">
        <p14:creationId xmlns:p14="http://schemas.microsoft.com/office/powerpoint/2010/main" val="3658794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6" name="Picture 5" descr="D:\حقايب\حقائب شهر 5\صور التميز الوظيفي\تنزيل (6).jpg"/>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667000"/>
            <a:ext cx="2895599" cy="29792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3"/>
          <p:cNvSpPr>
            <a:spLocks noChangeArrowheads="1"/>
          </p:cNvSpPr>
          <p:nvPr/>
        </p:nvSpPr>
        <p:spPr bwMode="auto">
          <a:xfrm>
            <a:off x="4724400" y="2209800"/>
            <a:ext cx="692164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SA" sz="2800" b="1" dirty="0">
                <a:latin typeface="Adobe Arabic" pitchFamily="18" charset="-78"/>
                <a:ea typeface="Times New Roman" pitchFamily="18" charset="0"/>
                <a:cs typeface="Adobe Arabic" pitchFamily="18" charset="-78"/>
              </a:rPr>
              <a:t>عندما يكون الصدق والتعاون الاحترام والأمانة هي الأخلاقيات المنتشرة بين العاملين وبعضهم البعض فإن هذا يؤدي إلى تَفجر طاقات العاملين لصالح العمل.</a:t>
            </a:r>
            <a:endParaRPr lang="en-US" sz="2800" b="1" dirty="0">
              <a:latin typeface="Adobe Arabic" pitchFamily="18" charset="-78"/>
              <a:cs typeface="Adobe Arabic" pitchFamily="18" charset="-78"/>
            </a:endParaRPr>
          </a:p>
          <a:p>
            <a:pPr algn="just"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 بينما عندما تكون ثقافة الخداع والنفاق والإساءة للزملاء هي المسيطرة فإن كل عامل يكون على حذر من زميله ويتعاون معه بقدر ضئيل ويُخفي عنه الكثير من المعلومات وقد يكذب في التقارير التي يكتبها لرئيسه وهكذا.</a:t>
            </a:r>
            <a:endParaRPr lang="ar-SA" sz="2800" b="1" dirty="0">
              <a:latin typeface="Adobe Arabic" pitchFamily="18" charset="-78"/>
              <a:cs typeface="Adobe Arabic" pitchFamily="18" charset="-78"/>
            </a:endParaRPr>
          </a:p>
        </p:txBody>
      </p:sp>
      <p:sp>
        <p:nvSpPr>
          <p:cNvPr id="8" name="Half Frame 7"/>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Rectangle 1"/>
          <p:cNvSpPr/>
          <p:nvPr/>
        </p:nvSpPr>
        <p:spPr>
          <a:xfrm>
            <a:off x="8418882" y="990600"/>
            <a:ext cx="2930610" cy="871008"/>
          </a:xfrm>
          <a:prstGeom prst="rect">
            <a:avLst/>
          </a:prstGeom>
        </p:spPr>
        <p:txBody>
          <a:bodyPr wrap="none">
            <a:spAutoFit/>
          </a:bodyPr>
          <a:lstStyle/>
          <a:p>
            <a:pPr lvl="0" algn="ctr" rtl="1">
              <a:lnSpc>
                <a:spcPct val="115000"/>
              </a:lnSpc>
              <a:spcAft>
                <a:spcPts val="1000"/>
              </a:spcAft>
            </a:pPr>
            <a:r>
              <a:rPr lang="ar-SA" sz="4400" b="1" dirty="0">
                <a:solidFill>
                  <a:schemeClr val="accent2">
                    <a:lumMod val="75000"/>
                  </a:schemeClr>
                </a:solidFill>
                <a:ea typeface="Times New Roman"/>
                <a:cs typeface="Adobe Arabic" pitchFamily="18" charset="-78"/>
              </a:rPr>
              <a:t>العلاقة بين العاملين</a:t>
            </a:r>
            <a:endParaRPr lang="en-US" sz="3200" dirty="0">
              <a:solidFill>
                <a:schemeClr val="accent2">
                  <a:lumMod val="75000"/>
                </a:schemeClr>
              </a:solidFill>
              <a:ea typeface="Calibri"/>
              <a:cs typeface="Adobe Arabic" pitchFamily="18" charset="-78"/>
            </a:endParaRPr>
          </a:p>
        </p:txBody>
      </p:sp>
    </p:spTree>
    <p:extLst>
      <p:ext uri="{BB962C8B-B14F-4D97-AF65-F5344CB8AC3E}">
        <p14:creationId xmlns:p14="http://schemas.microsoft.com/office/powerpoint/2010/main" val="3658794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6" name="Picture 5" descr="D:\حقايب\حقائب شهر 5\صور التميز الوظيفي\تنزيل (9).jpg"/>
          <p:cNvPicPr/>
          <p:nvPr/>
        </p:nvPicPr>
        <p:blipFill>
          <a:blip r:embed="rId2">
            <a:extLst>
              <a:ext uri="{28A0092B-C50C-407E-A947-70E740481C1C}">
                <a14:useLocalDpi xmlns:a14="http://schemas.microsoft.com/office/drawing/2010/main" val="0"/>
              </a:ext>
            </a:extLst>
          </a:blip>
          <a:srcRect/>
          <a:stretch>
            <a:fillRect/>
          </a:stretch>
        </p:blipFill>
        <p:spPr bwMode="auto">
          <a:xfrm>
            <a:off x="685800" y="2743200"/>
            <a:ext cx="3505200" cy="3276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3"/>
          <p:cNvSpPr>
            <a:spLocks noChangeArrowheads="1"/>
          </p:cNvSpPr>
          <p:nvPr/>
        </p:nvSpPr>
        <p:spPr bwMode="auto">
          <a:xfrm>
            <a:off x="4392173" y="1849160"/>
            <a:ext cx="72390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SA" sz="2800" b="1" dirty="0">
                <a:latin typeface="Adobe Arabic" pitchFamily="18" charset="-78"/>
                <a:ea typeface="Times New Roman" pitchFamily="18" charset="0"/>
                <a:cs typeface="Adobe Arabic" pitchFamily="18" charset="-78"/>
              </a:rPr>
              <a:t>إتباع الأخلاق هو أمر يجب </a:t>
            </a:r>
            <a:r>
              <a:rPr lang="ar-SA" sz="2800" b="1" dirty="0" smtClean="0">
                <a:latin typeface="Adobe Arabic" pitchFamily="18" charset="-78"/>
                <a:ea typeface="Times New Roman" pitchFamily="18" charset="0"/>
                <a:cs typeface="Adobe Arabic" pitchFamily="18" charset="-78"/>
              </a:rPr>
              <a:t>أن </a:t>
            </a:r>
            <a:r>
              <a:rPr lang="ar-SA" sz="2800" b="1" dirty="0">
                <a:latin typeface="Adobe Arabic" pitchFamily="18" charset="-78"/>
                <a:ea typeface="Times New Roman" pitchFamily="18" charset="0"/>
                <a:cs typeface="Adobe Arabic" pitchFamily="18" charset="-78"/>
              </a:rPr>
              <a:t>يحرص عليه كل شخص ولكن إدارة المؤسسة لن تعتمد </a:t>
            </a:r>
            <a:r>
              <a:rPr lang="ar-SA" sz="2800" b="1" dirty="0" smtClean="0">
                <a:latin typeface="Adobe Arabic" pitchFamily="18" charset="-78"/>
                <a:ea typeface="Times New Roman" pitchFamily="18" charset="0"/>
                <a:cs typeface="Adobe Arabic" pitchFamily="18" charset="-78"/>
              </a:rPr>
              <a:t>على</a:t>
            </a:r>
            <a:r>
              <a:rPr lang="ar-EG" sz="2800" b="1" dirty="0">
                <a:latin typeface="Adobe Arabic" pitchFamily="18" charset="-78"/>
                <a:ea typeface="Times New Roman" pitchFamily="18" charset="0"/>
                <a:cs typeface="Adobe Arabic" pitchFamily="18" charset="-78"/>
              </a:rPr>
              <a:t> </a:t>
            </a:r>
            <a:r>
              <a:rPr lang="ar-SA" sz="2800" b="1" dirty="0" smtClean="0">
                <a:latin typeface="Adobe Arabic" pitchFamily="18" charset="-78"/>
                <a:ea typeface="Times New Roman" pitchFamily="18" charset="0"/>
                <a:cs typeface="Adobe Arabic" pitchFamily="18" charset="-78"/>
              </a:rPr>
              <a:t>مدى </a:t>
            </a:r>
            <a:r>
              <a:rPr lang="ar-SA" sz="2800" b="1" dirty="0">
                <a:latin typeface="Adobe Arabic" pitchFamily="18" charset="-78"/>
                <a:ea typeface="Times New Roman" pitchFamily="18" charset="0"/>
                <a:cs typeface="Adobe Arabic" pitchFamily="18" charset="-78"/>
              </a:rPr>
              <a:t>التزام العاملين بأخلاقيات العمل بناء على قناعاتهم الشخصية بل هي بحاجة لأن تُلزمَهم </a:t>
            </a:r>
            <a:endParaRPr lang="ar-EG" sz="2800" b="1" dirty="0">
              <a:latin typeface="Adobe Arabic" pitchFamily="18" charset="-78"/>
              <a:ea typeface="Times New Roman" pitchFamily="18" charset="0"/>
              <a:cs typeface="Adobe Arabic" pitchFamily="18" charset="-78"/>
            </a:endParaRPr>
          </a:p>
          <a:p>
            <a:pPr algn="just" rtl="1" fontAlgn="base">
              <a:spcBef>
                <a:spcPct val="0"/>
              </a:spcBef>
              <a:spcAft>
                <a:spcPct val="0"/>
              </a:spcAft>
            </a:pPr>
            <a:r>
              <a:rPr lang="ar-SA" sz="2800" b="1" dirty="0">
                <a:latin typeface="Adobe Arabic" pitchFamily="18" charset="-78"/>
                <a:ea typeface="Times New Roman" pitchFamily="18" charset="0"/>
                <a:cs typeface="Adobe Arabic" pitchFamily="18" charset="-78"/>
              </a:rPr>
              <a:t>بذلك كجزء من مُتطلبات العمل.</a:t>
            </a:r>
            <a:endParaRPr lang="ar-SA" sz="3200" dirty="0">
              <a:latin typeface="Adobe Arabic" pitchFamily="18" charset="-78"/>
              <a:cs typeface="Adobe Arabic" pitchFamily="18" charset="-78"/>
            </a:endParaRPr>
          </a:p>
        </p:txBody>
      </p:sp>
      <p:sp>
        <p:nvSpPr>
          <p:cNvPr id="8" name="Rectangle 7"/>
          <p:cNvSpPr/>
          <p:nvPr/>
        </p:nvSpPr>
        <p:spPr>
          <a:xfrm>
            <a:off x="4833861" y="3665042"/>
            <a:ext cx="6831724" cy="2202654"/>
          </a:xfrm>
          <a:prstGeom prst="rect">
            <a:avLst/>
          </a:prstGeom>
        </p:spPr>
        <p:txBody>
          <a:bodyPr wrap="square">
            <a:spAutoFit/>
          </a:bodyPr>
          <a:lstStyle/>
          <a:p>
            <a:pPr algn="just" rtl="1">
              <a:lnSpc>
                <a:spcPct val="115000"/>
              </a:lnSpc>
              <a:spcAft>
                <a:spcPts val="1000"/>
              </a:spcAft>
            </a:pPr>
            <a:r>
              <a:rPr lang="ar-SA" sz="2800" b="1" dirty="0">
                <a:latin typeface="Calibri"/>
                <a:ea typeface="Times New Roman"/>
                <a:cs typeface="Adobe Arabic" pitchFamily="18" charset="-78"/>
              </a:rPr>
              <a:t>لذلك فإنه من الضروري تحديد ما هو أخلاقي وما هو غير أخلاقي في عُرف المؤسسة لكي يلتزم به الجميع.</a:t>
            </a:r>
            <a:endParaRPr lang="ar-EG" sz="2800" b="1" dirty="0">
              <a:latin typeface="Calibri"/>
              <a:ea typeface="Times New Roman"/>
              <a:cs typeface="Adobe Arabic" pitchFamily="18" charset="-78"/>
            </a:endParaRPr>
          </a:p>
          <a:p>
            <a:pPr algn="just" rtl="1">
              <a:lnSpc>
                <a:spcPct val="115000"/>
              </a:lnSpc>
              <a:spcAft>
                <a:spcPts val="1000"/>
              </a:spcAft>
            </a:pPr>
            <a:r>
              <a:rPr lang="ar-SA" sz="2800" b="1" dirty="0">
                <a:latin typeface="Calibri"/>
                <a:ea typeface="Times New Roman"/>
                <a:cs typeface="Adobe Arabic" pitchFamily="18" charset="-78"/>
              </a:rPr>
              <a:t> في غياب ذلك فإن كل موظف يكون له مقاييسه الشخصية والتي تختلف من شخص لآخر.</a:t>
            </a:r>
            <a:endParaRPr lang="en-US" dirty="0">
              <a:latin typeface="Calibri"/>
              <a:ea typeface="Calibri"/>
              <a:cs typeface="Adobe Arabic" pitchFamily="18" charset="-78"/>
            </a:endParaRPr>
          </a:p>
        </p:txBody>
      </p:sp>
      <p:sp>
        <p:nvSpPr>
          <p:cNvPr id="2" name="Rectangle 1"/>
          <p:cNvSpPr/>
          <p:nvPr/>
        </p:nvSpPr>
        <p:spPr>
          <a:xfrm>
            <a:off x="6522936" y="838200"/>
            <a:ext cx="4745209" cy="707886"/>
          </a:xfrm>
          <a:prstGeom prst="rect">
            <a:avLst/>
          </a:prstGeom>
        </p:spPr>
        <p:txBody>
          <a:bodyPr wrap="none">
            <a:spAutoFit/>
          </a:bodyPr>
          <a:lstStyle/>
          <a:p>
            <a:pPr lvl="0" algn="ctr" rtl="1"/>
            <a:r>
              <a:rPr lang="ar-SA" sz="4000" b="1" dirty="0">
                <a:solidFill>
                  <a:schemeClr val="accent2">
                    <a:lumMod val="75000"/>
                  </a:schemeClr>
                </a:solidFill>
                <a:ea typeface="Times New Roman"/>
                <a:cs typeface="Adobe Arabic" pitchFamily="18" charset="-78"/>
              </a:rPr>
              <a:t> إرساء أخلاقيات العمل في</a:t>
            </a:r>
            <a:r>
              <a:rPr lang="ar-EG" sz="4000" b="1" dirty="0">
                <a:solidFill>
                  <a:schemeClr val="accent2">
                    <a:lumMod val="75000"/>
                  </a:schemeClr>
                </a:solidFill>
                <a:ea typeface="Times New Roman"/>
                <a:cs typeface="Adobe Arabic" pitchFamily="18" charset="-78"/>
              </a:rPr>
              <a:t> المنظمة</a:t>
            </a:r>
          </a:p>
        </p:txBody>
      </p:sp>
      <p:sp>
        <p:nvSpPr>
          <p:cNvPr id="9" name="Half Frame 8"/>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58794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8537403" y="2008200"/>
            <a:ext cx="2489784" cy="584775"/>
          </a:xfrm>
          <a:prstGeom prst="rect">
            <a:avLst/>
          </a:prstGeom>
        </p:spPr>
        <p:txBody>
          <a:bodyPr wrap="none">
            <a:spAutoFit/>
          </a:bodyPr>
          <a:lstStyle/>
          <a:p>
            <a:r>
              <a:rPr lang="ar-SA" sz="3200" b="1" dirty="0">
                <a:solidFill>
                  <a:srgbClr val="0070C0"/>
                </a:solidFill>
                <a:ea typeface="Times New Roman"/>
                <a:cs typeface="Adobe Arabic" pitchFamily="18" charset="-78"/>
              </a:rPr>
              <a:t>تنمية الرقابة الذاتية </a:t>
            </a:r>
            <a:r>
              <a:rPr lang="ar-EG" sz="3200" b="1" dirty="0">
                <a:solidFill>
                  <a:srgbClr val="0070C0"/>
                </a:solidFill>
                <a:ea typeface="Times New Roman"/>
                <a:cs typeface="Adobe Arabic" pitchFamily="18" charset="-78"/>
              </a:rPr>
              <a:t>:</a:t>
            </a:r>
            <a:endParaRPr lang="ar-EG" sz="3200" dirty="0">
              <a:solidFill>
                <a:srgbClr val="0070C0"/>
              </a:solidFill>
              <a:cs typeface="Adobe Arabic" pitchFamily="18" charset="-78"/>
            </a:endParaRPr>
          </a:p>
        </p:txBody>
      </p:sp>
      <p:sp>
        <p:nvSpPr>
          <p:cNvPr id="6" name="Rectangle 5"/>
          <p:cNvSpPr/>
          <p:nvPr/>
        </p:nvSpPr>
        <p:spPr>
          <a:xfrm>
            <a:off x="5375103" y="2810356"/>
            <a:ext cx="6324600" cy="1578894"/>
          </a:xfrm>
          <a:prstGeom prst="rect">
            <a:avLst/>
          </a:prstGeom>
        </p:spPr>
        <p:txBody>
          <a:bodyPr wrap="square">
            <a:spAutoFit/>
          </a:bodyPr>
          <a:lstStyle/>
          <a:p>
            <a:pPr algn="just" rtl="1">
              <a:lnSpc>
                <a:spcPct val="115000"/>
              </a:lnSpc>
            </a:pPr>
            <a:r>
              <a:rPr lang="ar-SA" sz="2800" b="1" dirty="0">
                <a:latin typeface="Calibri"/>
                <a:ea typeface="Times New Roman"/>
                <a:cs typeface="Adobe Arabic" pitchFamily="18" charset="-78"/>
              </a:rPr>
              <a:t>ولتنمية الرقابة الذاتية </a:t>
            </a:r>
            <a:r>
              <a:rPr lang="ar-SA" sz="2800" b="1" dirty="0" smtClean="0">
                <a:latin typeface="Calibri"/>
                <a:ea typeface="Times New Roman"/>
                <a:cs typeface="Adobe Arabic" pitchFamily="18" charset="-78"/>
              </a:rPr>
              <a:t>وسائل: </a:t>
            </a:r>
            <a:r>
              <a:rPr lang="ar-SA" sz="2800" b="1" dirty="0">
                <a:latin typeface="Calibri"/>
                <a:ea typeface="Times New Roman"/>
                <a:cs typeface="Adobe Arabic" pitchFamily="18" charset="-78"/>
              </a:rPr>
              <a:t>كتقوية الإيمان بالله </a:t>
            </a:r>
            <a:r>
              <a:rPr lang="ar-SA" sz="2800" b="1" dirty="0" smtClean="0">
                <a:latin typeface="Calibri"/>
                <a:ea typeface="Times New Roman"/>
                <a:cs typeface="Adobe Arabic" pitchFamily="18" charset="-78"/>
              </a:rPr>
              <a:t>والتقوى، </a:t>
            </a:r>
            <a:r>
              <a:rPr lang="ar-SA" sz="2800" b="1" dirty="0">
                <a:latin typeface="Calibri"/>
                <a:ea typeface="Times New Roman"/>
                <a:cs typeface="Adobe Arabic" pitchFamily="18" charset="-78"/>
              </a:rPr>
              <a:t>وتعزيز الحس الوطني ، وتحمل المسؤولية </a:t>
            </a:r>
            <a:r>
              <a:rPr lang="ar-SA" sz="2800" b="1" dirty="0" smtClean="0">
                <a:latin typeface="Calibri"/>
                <a:ea typeface="Times New Roman"/>
                <a:cs typeface="Adobe Arabic" pitchFamily="18" charset="-78"/>
              </a:rPr>
              <a:t>والإقناع </a:t>
            </a:r>
            <a:r>
              <a:rPr lang="ar-SA" sz="2800" b="1" dirty="0">
                <a:latin typeface="Calibri"/>
                <a:ea typeface="Times New Roman"/>
                <a:cs typeface="Adobe Arabic" pitchFamily="18" charset="-78"/>
              </a:rPr>
              <a:t>بأهمية الوظيفة وأدائها بشكل صحيح .</a:t>
            </a:r>
            <a:endParaRPr lang="en-US" dirty="0">
              <a:latin typeface="Calibri"/>
              <a:ea typeface="Calibri"/>
              <a:cs typeface="Adobe Arabic" pitchFamily="18" charset="-78"/>
            </a:endParaRPr>
          </a:p>
        </p:txBody>
      </p:sp>
      <p:pic>
        <p:nvPicPr>
          <p:cNvPr id="7" name="Picture 6" descr="D:\حقايب\حقائب شهر 5\صور التميز الوظيفي\images (21).jpg"/>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514600"/>
            <a:ext cx="3851103" cy="33506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8" name="Half Frame 7"/>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Rectangle 1"/>
          <p:cNvSpPr/>
          <p:nvPr/>
        </p:nvSpPr>
        <p:spPr>
          <a:xfrm>
            <a:off x="7651432" y="990600"/>
            <a:ext cx="4137671" cy="777136"/>
          </a:xfrm>
          <a:prstGeom prst="rect">
            <a:avLst/>
          </a:prstGeom>
        </p:spPr>
        <p:txBody>
          <a:bodyPr wrap="none">
            <a:spAutoFit/>
          </a:bodyPr>
          <a:lstStyle/>
          <a:p>
            <a:pPr lvl="0" algn="ctr" rtl="1">
              <a:lnSpc>
                <a:spcPct val="115000"/>
              </a:lnSpc>
            </a:pPr>
            <a:r>
              <a:rPr lang="ar-SA" sz="4000" b="1" dirty="0">
                <a:solidFill>
                  <a:schemeClr val="accent2">
                    <a:lumMod val="75000"/>
                  </a:schemeClr>
                </a:solidFill>
                <a:ea typeface="Times New Roman"/>
                <a:cs typeface="Adobe Arabic" pitchFamily="18" charset="-78"/>
              </a:rPr>
              <a:t> وسائل ترسيخ أخلاقيات المهنة</a:t>
            </a:r>
            <a:endParaRPr lang="en-US" sz="2800" b="1" dirty="0">
              <a:solidFill>
                <a:schemeClr val="accent2">
                  <a:lumMod val="75000"/>
                </a:schemeClr>
              </a:solidFill>
              <a:ea typeface="Calibri"/>
              <a:cs typeface="Adobe Arabic" pitchFamily="18" charset="-78"/>
            </a:endParaRPr>
          </a:p>
        </p:txBody>
      </p:sp>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3505200" y="685800"/>
            <a:ext cx="8229600" cy="658642"/>
          </a:xfrm>
          <a:prstGeom prst="rect">
            <a:avLst/>
          </a:prstGeom>
        </p:spPr>
        <p:txBody>
          <a:bodyPr wrap="square">
            <a:spAutoFit/>
          </a:bodyPr>
          <a:lstStyle/>
          <a:p>
            <a:pPr algn="r" rtl="1">
              <a:lnSpc>
                <a:spcPct val="115000"/>
              </a:lnSpc>
            </a:pPr>
            <a:r>
              <a:rPr lang="ar-SA" sz="3200" b="1" dirty="0">
                <a:solidFill>
                  <a:schemeClr val="accent2">
                    <a:lumMod val="75000"/>
                  </a:schemeClr>
                </a:solidFill>
                <a:latin typeface="Calibri"/>
                <a:ea typeface="Times New Roman"/>
                <a:cs typeface="Adobe Arabic" pitchFamily="18" charset="-78"/>
              </a:rPr>
              <a:t>وضع الأنظمة الدقيقة التي تمنع الاجتهادات الفردية الخاطئة :</a:t>
            </a:r>
            <a:endParaRPr lang="en-US" sz="2000" dirty="0">
              <a:solidFill>
                <a:schemeClr val="accent2">
                  <a:lumMod val="75000"/>
                </a:schemeClr>
              </a:solidFill>
              <a:latin typeface="Calibri"/>
              <a:ea typeface="Calibri"/>
              <a:cs typeface="Adobe Arabic" pitchFamily="18" charset="-78"/>
            </a:endParaRPr>
          </a:p>
        </p:txBody>
      </p:sp>
      <p:sp>
        <p:nvSpPr>
          <p:cNvPr id="4" name="Rectangle 3"/>
          <p:cNvSpPr/>
          <p:nvPr/>
        </p:nvSpPr>
        <p:spPr>
          <a:xfrm>
            <a:off x="5334000" y="1752600"/>
            <a:ext cx="6172200" cy="2626873"/>
          </a:xfrm>
          <a:prstGeom prst="rect">
            <a:avLst/>
          </a:prstGeom>
        </p:spPr>
        <p:txBody>
          <a:bodyPr wrap="square">
            <a:spAutoFit/>
          </a:bodyPr>
          <a:lstStyle/>
          <a:p>
            <a:pPr algn="just" rtl="1">
              <a:lnSpc>
                <a:spcPct val="115000"/>
              </a:lnSpc>
            </a:pPr>
            <a:r>
              <a:rPr lang="ar-SA" sz="2400" b="1" dirty="0" smtClean="0">
                <a:latin typeface="Calibri"/>
                <a:ea typeface="Times New Roman"/>
                <a:cs typeface="Adobe Arabic" pitchFamily="18" charset="-78"/>
              </a:rPr>
              <a:t>يجب </a:t>
            </a:r>
            <a:r>
              <a:rPr lang="ar-SA" sz="2400" b="1" dirty="0">
                <a:latin typeface="Calibri"/>
                <a:ea typeface="Times New Roman"/>
                <a:cs typeface="Adobe Arabic" pitchFamily="18" charset="-78"/>
              </a:rPr>
              <a:t>على صاحب العمل والعامل معرفة أحكام نظام العمل بجميع محتوياته </a:t>
            </a:r>
            <a:r>
              <a:rPr lang="ar-SA" sz="2400" b="1" dirty="0" smtClean="0">
                <a:latin typeface="Calibri"/>
                <a:ea typeface="Times New Roman"/>
                <a:cs typeface="Adobe Arabic" pitchFamily="18" charset="-78"/>
              </a:rPr>
              <a:t>ليكون </a:t>
            </a:r>
            <a:r>
              <a:rPr lang="ar-SA" sz="2400" b="1" dirty="0">
                <a:latin typeface="Calibri"/>
                <a:ea typeface="Times New Roman"/>
                <a:cs typeface="Adobe Arabic" pitchFamily="18" charset="-78"/>
              </a:rPr>
              <a:t>كل منهما على بينة من أمره ... وعالماً بما له وبما عليه .</a:t>
            </a:r>
            <a:endParaRPr lang="en-US" sz="2400" dirty="0">
              <a:latin typeface="Calibri"/>
              <a:ea typeface="Calibri"/>
              <a:cs typeface="Adobe Arabic" pitchFamily="18" charset="-78"/>
            </a:endParaRPr>
          </a:p>
          <a:p>
            <a:pPr algn="just" rtl="1">
              <a:lnSpc>
                <a:spcPct val="115000"/>
              </a:lnSpc>
            </a:pPr>
            <a:r>
              <a:rPr lang="ar-SA" sz="2400" b="1" dirty="0">
                <a:latin typeface="Calibri"/>
                <a:ea typeface="Times New Roman"/>
                <a:cs typeface="Adobe Arabic" pitchFamily="18" charset="-78"/>
              </a:rPr>
              <a:t> ويجب فوق ذلك </a:t>
            </a:r>
            <a:r>
              <a:rPr lang="ar-SA" sz="2400" b="1" dirty="0" smtClean="0">
                <a:latin typeface="Calibri"/>
                <a:ea typeface="Times New Roman"/>
                <a:cs typeface="Adobe Arabic" pitchFamily="18" charset="-78"/>
              </a:rPr>
              <a:t>أن </a:t>
            </a:r>
            <a:r>
              <a:rPr lang="ar-SA" sz="2400" b="1" dirty="0">
                <a:latin typeface="Calibri"/>
                <a:ea typeface="Times New Roman"/>
                <a:cs typeface="Adobe Arabic" pitchFamily="18" charset="-78"/>
              </a:rPr>
              <a:t>توضع في مكان ظاهر بكل مؤسسة تستخدم عشرين عاملاً فأكثر ...  </a:t>
            </a:r>
            <a:endParaRPr lang="en-US" sz="2400" dirty="0">
              <a:latin typeface="Calibri"/>
              <a:ea typeface="Calibri"/>
              <a:cs typeface="Adobe Arabic" pitchFamily="18" charset="-78"/>
            </a:endParaRPr>
          </a:p>
          <a:p>
            <a:pPr algn="just" rtl="1">
              <a:lnSpc>
                <a:spcPct val="115000"/>
              </a:lnSpc>
            </a:pPr>
            <a:r>
              <a:rPr lang="ar-SA" sz="2400" b="1" dirty="0">
                <a:latin typeface="Calibri"/>
                <a:ea typeface="Times New Roman"/>
                <a:cs typeface="Adobe Arabic" pitchFamily="18" charset="-78"/>
              </a:rPr>
              <a:t>كما يجب </a:t>
            </a:r>
            <a:r>
              <a:rPr lang="ar-SA" sz="2400" b="1" dirty="0" smtClean="0">
                <a:latin typeface="Calibri"/>
                <a:ea typeface="Times New Roman"/>
                <a:cs typeface="Adobe Arabic" pitchFamily="18" charset="-78"/>
              </a:rPr>
              <a:t>أن </a:t>
            </a:r>
            <a:r>
              <a:rPr lang="ar-SA" sz="2400" b="1" dirty="0">
                <a:latin typeface="Calibri"/>
                <a:ea typeface="Times New Roman"/>
                <a:cs typeface="Adobe Arabic" pitchFamily="18" charset="-78"/>
              </a:rPr>
              <a:t>توضع في مكان ظاهر بالمؤسسة لائحة للجزاءات تشتمل على الأفعال والمخالفات وعدم تنفيذ الأوامر والالتزامات المكلَّف بها العامل .</a:t>
            </a:r>
            <a:endParaRPr lang="en-US" sz="2400" dirty="0">
              <a:latin typeface="Calibri"/>
              <a:ea typeface="Calibri"/>
              <a:cs typeface="Adobe Arabic" pitchFamily="18" charset="-78"/>
            </a:endParaRPr>
          </a:p>
        </p:txBody>
      </p:sp>
      <p:pic>
        <p:nvPicPr>
          <p:cNvPr id="5" name="Picture 4" descr="D:\حقايب\حقائب شهر 5\صور التميز الوظيفي\تنزيل (11).jpg"/>
          <p:cNvPicPr/>
          <p:nvPr/>
        </p:nvPicPr>
        <p:blipFill>
          <a:blip r:embed="rId2">
            <a:extLst>
              <a:ext uri="{28A0092B-C50C-407E-A947-70E740481C1C}">
                <a14:useLocalDpi xmlns:a14="http://schemas.microsoft.com/office/drawing/2010/main" val="0"/>
              </a:ext>
            </a:extLst>
          </a:blip>
          <a:srcRect/>
          <a:stretch>
            <a:fillRect/>
          </a:stretch>
        </p:blipFill>
        <p:spPr bwMode="auto">
          <a:xfrm>
            <a:off x="457200" y="2514600"/>
            <a:ext cx="4343400" cy="335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7" name="Picture 6" descr="D:\حقايب\حقائب شهر 5\صور التميز الوظيفي\تنزيل (12).jpg"/>
          <p:cNvPicPr/>
          <p:nvPr/>
        </p:nvPicPr>
        <p:blipFill>
          <a:blip r:embed="rId2">
            <a:extLst>
              <a:ext uri="{28A0092B-C50C-407E-A947-70E740481C1C}">
                <a14:useLocalDpi xmlns:a14="http://schemas.microsoft.com/office/drawing/2010/main" val="0"/>
              </a:ext>
            </a:extLst>
          </a:blip>
          <a:srcRect/>
          <a:stretch>
            <a:fillRect/>
          </a:stretch>
        </p:blipFill>
        <p:spPr bwMode="auto">
          <a:xfrm>
            <a:off x="457200" y="2362200"/>
            <a:ext cx="3962400" cy="3590043"/>
          </a:xfrm>
          <a:prstGeom prst="rect">
            <a:avLst/>
          </a:prstGeom>
          <a:ln>
            <a:noFill/>
          </a:ln>
          <a:effectLst>
            <a:softEdge rad="112500"/>
          </a:effectLst>
        </p:spPr>
      </p:pic>
      <p:sp>
        <p:nvSpPr>
          <p:cNvPr id="8" name="Rectangle 6"/>
          <p:cNvSpPr>
            <a:spLocks noChangeArrowheads="1"/>
          </p:cNvSpPr>
          <p:nvPr/>
        </p:nvSpPr>
        <p:spPr bwMode="auto">
          <a:xfrm>
            <a:off x="9522965" y="990600"/>
            <a:ext cx="198323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rtl="1" fontAlgn="base">
              <a:spcBef>
                <a:spcPct val="0"/>
              </a:spcBef>
              <a:spcAft>
                <a:spcPct val="0"/>
              </a:spcAft>
            </a:pPr>
            <a:r>
              <a:rPr lang="en-US" sz="3200" b="1" dirty="0">
                <a:solidFill>
                  <a:srgbClr val="002060"/>
                </a:solidFill>
                <a:latin typeface="Calibri" pitchFamily="34" charset="0"/>
                <a:ea typeface="Times New Roman" pitchFamily="18" charset="0"/>
                <a:cs typeface="Adobe Arabic" pitchFamily="18" charset="-78"/>
              </a:rPr>
              <a:t> </a:t>
            </a:r>
            <a:r>
              <a:rPr lang="ar-SA" sz="3200" b="1" dirty="0">
                <a:solidFill>
                  <a:srgbClr val="002060"/>
                </a:solidFill>
                <a:latin typeface="Calibri" pitchFamily="34" charset="0"/>
                <a:ea typeface="Times New Roman" pitchFamily="18" charset="0"/>
                <a:cs typeface="Adobe Arabic" pitchFamily="18" charset="-78"/>
              </a:rPr>
              <a:t>القدوة الحسنة :</a:t>
            </a:r>
            <a:endParaRPr lang="ar-SA" sz="3600" dirty="0">
              <a:solidFill>
                <a:srgbClr val="002060"/>
              </a:solidFill>
              <a:latin typeface="Adobe Arabic" pitchFamily="18" charset="-78"/>
              <a:cs typeface="Adobe Arabic" pitchFamily="18" charset="-78"/>
            </a:endParaRPr>
          </a:p>
        </p:txBody>
      </p:sp>
      <p:sp>
        <p:nvSpPr>
          <p:cNvPr id="9" name="Rectangle 8"/>
          <p:cNvSpPr/>
          <p:nvPr/>
        </p:nvSpPr>
        <p:spPr>
          <a:xfrm>
            <a:off x="5181600" y="1676400"/>
            <a:ext cx="6477000" cy="2640723"/>
          </a:xfrm>
          <a:prstGeom prst="rect">
            <a:avLst/>
          </a:prstGeom>
        </p:spPr>
        <p:txBody>
          <a:bodyPr wrap="square">
            <a:spAutoFit/>
          </a:bodyPr>
          <a:lstStyle/>
          <a:p>
            <a:pPr algn="just" rtl="1">
              <a:lnSpc>
                <a:spcPct val="115000"/>
              </a:lnSpc>
            </a:pPr>
            <a:r>
              <a:rPr lang="ar-SA" sz="2400" b="1" dirty="0">
                <a:latin typeface="Adobe Arabic" pitchFamily="18" charset="-78"/>
                <a:ea typeface="Times New Roman"/>
                <a:cs typeface="Adobe Arabic" pitchFamily="18" charset="-78"/>
              </a:rPr>
              <a:t>فإذا نظر العاملون إلى المدير وهو لا يلتزم بأخلاق المهنة ، فهم كذلك من باب أولى .</a:t>
            </a:r>
            <a:r>
              <a:rPr lang="ar-SA" sz="2400" dirty="0">
                <a:solidFill>
                  <a:srgbClr val="000000"/>
                </a:solidFill>
                <a:latin typeface="Adobe Arabic" pitchFamily="18" charset="-78"/>
                <a:ea typeface="Times New Roman"/>
                <a:cs typeface="Adobe Arabic" pitchFamily="18" charset="-78"/>
              </a:rPr>
              <a:t> </a:t>
            </a:r>
            <a:endParaRPr lang="en-US" sz="2400" dirty="0">
              <a:latin typeface="Adobe Arabic" pitchFamily="18" charset="-78"/>
              <a:ea typeface="Calibri"/>
              <a:cs typeface="Adobe Arabic" pitchFamily="18" charset="-78"/>
            </a:endParaRPr>
          </a:p>
          <a:p>
            <a:pPr algn="just" rtl="1">
              <a:lnSpc>
                <a:spcPct val="115000"/>
              </a:lnSpc>
            </a:pPr>
            <a:r>
              <a:rPr lang="ar-SA" sz="2400" b="1" dirty="0">
                <a:latin typeface="Adobe Arabic" pitchFamily="18" charset="-78"/>
                <a:ea typeface="Times New Roman"/>
                <a:cs typeface="Adobe Arabic" pitchFamily="18" charset="-78"/>
              </a:rPr>
              <a:t>وقد قال الخليفة الأول للمسلمين أبو بكر الصدِّيق رضي الله عنه : ولِّيتُ عليكم ولستُ بخيركم ، فإن أحسنت فأعينوني ، وإن أسأت فقوِّموني .</a:t>
            </a:r>
            <a:endParaRPr lang="en-US" sz="2400" dirty="0">
              <a:latin typeface="Adobe Arabic" pitchFamily="18" charset="-78"/>
              <a:ea typeface="Calibri"/>
              <a:cs typeface="Adobe Arabic" pitchFamily="18" charset="-78"/>
            </a:endParaRPr>
          </a:p>
          <a:p>
            <a:pPr algn="just" rtl="1">
              <a:lnSpc>
                <a:spcPct val="115000"/>
              </a:lnSpc>
            </a:pPr>
            <a:r>
              <a:rPr lang="ar-SA" sz="2400" b="1" dirty="0">
                <a:latin typeface="Adobe Arabic" pitchFamily="18" charset="-78"/>
                <a:ea typeface="Times New Roman"/>
                <a:cs typeface="Adobe Arabic" pitchFamily="18" charset="-78"/>
              </a:rPr>
              <a:t>لذا لما مات قال فيه أمير المؤمنين عمر رضي الله عنه : رحمك الله يا أبا بكر ، لقد </a:t>
            </a:r>
            <a:r>
              <a:rPr lang="ar-SA" sz="2400" b="1" dirty="0" smtClean="0">
                <a:latin typeface="Adobe Arabic" pitchFamily="18" charset="-78"/>
                <a:ea typeface="Times New Roman"/>
                <a:cs typeface="Adobe Arabic" pitchFamily="18" charset="-78"/>
              </a:rPr>
              <a:t>أتعبت</a:t>
            </a:r>
            <a:r>
              <a:rPr lang="ar-EG" sz="2400" dirty="0">
                <a:latin typeface="Adobe Arabic" pitchFamily="18" charset="-78"/>
                <a:ea typeface="Times New Roman"/>
                <a:cs typeface="Adobe Arabic" pitchFamily="18" charset="-78"/>
              </a:rPr>
              <a:t> </a:t>
            </a:r>
            <a:r>
              <a:rPr lang="ar-EG" sz="2400" dirty="0" smtClean="0">
                <a:latin typeface="Adobe Arabic" pitchFamily="18" charset="-78"/>
                <a:ea typeface="Times New Roman"/>
                <a:cs typeface="Adobe Arabic" pitchFamily="18" charset="-78"/>
              </a:rPr>
              <a:t> </a:t>
            </a:r>
            <a:r>
              <a:rPr lang="ar-SA" sz="2400" b="1" dirty="0" smtClean="0">
                <a:latin typeface="Adobe Arabic" pitchFamily="18" charset="-78"/>
                <a:ea typeface="Times New Roman"/>
                <a:cs typeface="Adobe Arabic" pitchFamily="18" charset="-78"/>
              </a:rPr>
              <a:t>من </a:t>
            </a:r>
            <a:r>
              <a:rPr lang="ar-SA" sz="2400" b="1" dirty="0">
                <a:latin typeface="Adobe Arabic" pitchFamily="18" charset="-78"/>
                <a:ea typeface="Times New Roman"/>
                <a:cs typeface="Adobe Arabic" pitchFamily="18" charset="-78"/>
              </a:rPr>
              <a:t>بعدك .</a:t>
            </a:r>
            <a:endParaRPr lang="en-US" sz="2400" dirty="0">
              <a:latin typeface="Adobe Arabic" pitchFamily="18" charset="-78"/>
              <a:ea typeface="Calibri"/>
              <a:cs typeface="Adobe Arabic" pitchFamily="18" charset="-78"/>
            </a:endParaRPr>
          </a:p>
        </p:txBody>
      </p:sp>
      <p:sp>
        <p:nvSpPr>
          <p:cNvPr id="10" name="Half Frame 9"/>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5410200" y="2286000"/>
            <a:ext cx="6324600" cy="2062103"/>
          </a:xfrm>
          <a:prstGeom prst="rect">
            <a:avLst/>
          </a:prstGeom>
        </p:spPr>
        <p:txBody>
          <a:bodyPr wrap="square">
            <a:spAutoFit/>
          </a:bodyPr>
          <a:lstStyle/>
          <a:p>
            <a:pPr algn="just" rtl="1"/>
            <a:r>
              <a:rPr lang="ar-SA" sz="3200" b="1" dirty="0">
                <a:solidFill>
                  <a:srgbClr val="002060"/>
                </a:solidFill>
                <a:latin typeface="Calibri"/>
                <a:ea typeface="Times New Roman"/>
                <a:cs typeface="Adobe Arabic" pitchFamily="18" charset="-78"/>
              </a:rPr>
              <a:t>تصحيح الفهم الديني والوطني للوظيفة : </a:t>
            </a:r>
            <a:endParaRPr lang="en-US" sz="3200" b="1" dirty="0">
              <a:solidFill>
                <a:srgbClr val="002060"/>
              </a:solidFill>
              <a:latin typeface="Calibri"/>
              <a:ea typeface="Calibri"/>
              <a:cs typeface="Adobe Arabic" pitchFamily="18" charset="-78"/>
            </a:endParaRPr>
          </a:p>
          <a:p>
            <a:pPr algn="just" rtl="1"/>
            <a:r>
              <a:rPr lang="ar-SA" sz="3200" b="1" dirty="0">
                <a:latin typeface="Calibri"/>
                <a:ea typeface="Times New Roman"/>
                <a:cs typeface="Adobe Arabic" pitchFamily="18" charset="-78"/>
              </a:rPr>
              <a:t>فإذا اقتنع العامل بأن العمل عبادة ، وأن العمل وسيلة للتنمية الوطنية ، وازدهار </a:t>
            </a:r>
            <a:r>
              <a:rPr lang="ar-SA" sz="3200" b="1" dirty="0" smtClean="0">
                <a:latin typeface="Calibri"/>
                <a:ea typeface="Times New Roman"/>
                <a:cs typeface="Adobe Arabic" pitchFamily="18" charset="-78"/>
              </a:rPr>
              <a:t>البلد</a:t>
            </a:r>
            <a:r>
              <a:rPr lang="ar-EG" sz="3200" b="1" dirty="0" smtClean="0">
                <a:latin typeface="Calibri"/>
                <a:ea typeface="Times New Roman"/>
                <a:cs typeface="Adobe Arabic" pitchFamily="18" charset="-78"/>
              </a:rPr>
              <a:t> </a:t>
            </a:r>
            <a:r>
              <a:rPr lang="ar-SA" sz="3200" b="1" dirty="0" smtClean="0">
                <a:latin typeface="Calibri"/>
                <a:ea typeface="Times New Roman"/>
                <a:cs typeface="Adobe Arabic" pitchFamily="18" charset="-78"/>
              </a:rPr>
              <a:t>وتحسين </a:t>
            </a:r>
            <a:r>
              <a:rPr lang="ar-SA" sz="3200" b="1" dirty="0">
                <a:latin typeface="Calibri"/>
                <a:ea typeface="Times New Roman"/>
                <a:cs typeface="Adobe Arabic" pitchFamily="18" charset="-78"/>
              </a:rPr>
              <a:t>مستوى الدخل زاد لديه الالتزام بأخلاق المهنة . </a:t>
            </a:r>
            <a:endParaRPr lang="en-US" sz="3200" b="1" dirty="0">
              <a:latin typeface="Calibri"/>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381000" y="2438400"/>
            <a:ext cx="4898571" cy="2971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3200400" y="304800"/>
            <a:ext cx="8763000" cy="658642"/>
          </a:xfrm>
          <a:prstGeom prst="rect">
            <a:avLst/>
          </a:prstGeom>
        </p:spPr>
        <p:txBody>
          <a:bodyPr wrap="square">
            <a:spAutoFit/>
          </a:bodyPr>
          <a:lstStyle/>
          <a:p>
            <a:pPr lvl="0" algn="just" rtl="1">
              <a:lnSpc>
                <a:spcPct val="115000"/>
              </a:lnSpc>
              <a:spcAft>
                <a:spcPts val="1000"/>
              </a:spcAft>
            </a:pPr>
            <a:r>
              <a:rPr lang="ar-EG" sz="3200" b="1" dirty="0">
                <a:solidFill>
                  <a:schemeClr val="accent2">
                    <a:lumMod val="75000"/>
                  </a:schemeClr>
                </a:solidFill>
                <a:latin typeface="Adobe Arabic" pitchFamily="18" charset="-78"/>
                <a:ea typeface="Calibri"/>
                <a:cs typeface="Adobe Arabic" pitchFamily="18" charset="-78"/>
              </a:rPr>
              <a:t>يتوقع من المشارك فى نهاية البرنامج </a:t>
            </a:r>
            <a:r>
              <a:rPr lang="ar-EG" sz="3200" b="1" dirty="0" smtClean="0">
                <a:solidFill>
                  <a:schemeClr val="accent2">
                    <a:lumMod val="75000"/>
                  </a:schemeClr>
                </a:solidFill>
                <a:latin typeface="Adobe Arabic" pitchFamily="18" charset="-78"/>
                <a:ea typeface="Calibri"/>
                <a:cs typeface="Adobe Arabic" pitchFamily="18" charset="-78"/>
              </a:rPr>
              <a:t>التدريب</a:t>
            </a:r>
            <a:r>
              <a:rPr lang="ar-JO" sz="3200" b="1" dirty="0" smtClean="0">
                <a:solidFill>
                  <a:schemeClr val="accent2">
                    <a:lumMod val="75000"/>
                  </a:schemeClr>
                </a:solidFill>
                <a:latin typeface="Adobe Arabic" pitchFamily="18" charset="-78"/>
                <a:ea typeface="Calibri"/>
                <a:cs typeface="Adobe Arabic" pitchFamily="18" charset="-78"/>
              </a:rPr>
              <a:t>ي</a:t>
            </a:r>
            <a:r>
              <a:rPr lang="ar-EG" sz="3200" b="1" dirty="0" smtClean="0">
                <a:solidFill>
                  <a:schemeClr val="accent2">
                    <a:lumMod val="75000"/>
                  </a:schemeClr>
                </a:solidFill>
                <a:latin typeface="Adobe Arabic" pitchFamily="18" charset="-78"/>
                <a:ea typeface="Calibri"/>
                <a:cs typeface="Adobe Arabic" pitchFamily="18" charset="-78"/>
              </a:rPr>
              <a:t> </a:t>
            </a:r>
            <a:r>
              <a:rPr lang="ar-EG" sz="3200" b="1" dirty="0">
                <a:solidFill>
                  <a:schemeClr val="accent2">
                    <a:lumMod val="75000"/>
                  </a:schemeClr>
                </a:solidFill>
                <a:latin typeface="Adobe Arabic" pitchFamily="18" charset="-78"/>
                <a:ea typeface="Calibri"/>
                <a:cs typeface="Adobe Arabic" pitchFamily="18" charset="-78"/>
              </a:rPr>
              <a:t>بأذن الله </a:t>
            </a:r>
            <a:r>
              <a:rPr lang="ar-EG" sz="3200" b="1" dirty="0" smtClean="0">
                <a:solidFill>
                  <a:schemeClr val="accent2">
                    <a:lumMod val="75000"/>
                  </a:schemeClr>
                </a:solidFill>
                <a:latin typeface="Adobe Arabic" pitchFamily="18" charset="-78"/>
                <a:ea typeface="Calibri"/>
                <a:cs typeface="Adobe Arabic" pitchFamily="18" charset="-78"/>
              </a:rPr>
              <a:t>أن </a:t>
            </a:r>
            <a:r>
              <a:rPr lang="ar-EG" sz="3200" b="1" dirty="0">
                <a:solidFill>
                  <a:schemeClr val="accent2">
                    <a:lumMod val="75000"/>
                  </a:schemeClr>
                </a:solidFill>
                <a:latin typeface="Adobe Arabic" pitchFamily="18" charset="-78"/>
                <a:ea typeface="Calibri"/>
                <a:cs typeface="Adobe Arabic" pitchFamily="18" charset="-78"/>
              </a:rPr>
              <a:t>:</a:t>
            </a:r>
            <a:endParaRPr lang="en-US" dirty="0">
              <a:solidFill>
                <a:schemeClr val="accent2">
                  <a:lumMod val="75000"/>
                </a:schemeClr>
              </a:solidFill>
              <a:latin typeface="Adobe Arabic" pitchFamily="18" charset="-78"/>
              <a:ea typeface="Calibri"/>
              <a:cs typeface="Adobe Arabic" pitchFamily="18" charset="-78"/>
            </a:endParaRPr>
          </a:p>
        </p:txBody>
      </p:sp>
      <p:sp>
        <p:nvSpPr>
          <p:cNvPr id="5" name="Rectangle 4"/>
          <p:cNvSpPr/>
          <p:nvPr/>
        </p:nvSpPr>
        <p:spPr>
          <a:xfrm>
            <a:off x="4724400" y="1066800"/>
            <a:ext cx="6858000" cy="5309146"/>
          </a:xfrm>
          <a:prstGeom prst="rect">
            <a:avLst/>
          </a:prstGeom>
        </p:spPr>
        <p:txBody>
          <a:bodyPr wrap="square">
            <a:spAutoFit/>
          </a:bodyPr>
          <a:lstStyle/>
          <a:p>
            <a:pPr marL="342900" marR="0" lvl="0" indent="-342900" algn="r" rtl="1">
              <a:spcBef>
                <a:spcPts val="0"/>
              </a:spcBef>
              <a:spcAft>
                <a:spcPts val="1000"/>
              </a:spcAft>
              <a:buClr>
                <a:srgbClr val="C00000"/>
              </a:buClr>
              <a:buFont typeface="Symbol" panose="05050102010706020507" pitchFamily="18" charset="2"/>
              <a:buChar char=""/>
            </a:pPr>
            <a:r>
              <a:rPr lang="ar-EG" sz="2400" b="1" dirty="0" smtClean="0">
                <a:latin typeface="Adobe Arabic" pitchFamily="18" charset="-78"/>
                <a:ea typeface="Times New Roman" panose="02020603050405020304" pitchFamily="18" charset="0"/>
                <a:cs typeface="Adobe Arabic" pitchFamily="18" charset="-78"/>
              </a:rPr>
              <a:t>أن </a:t>
            </a:r>
            <a:r>
              <a:rPr lang="ar-EG" sz="2400" b="1" dirty="0">
                <a:latin typeface="Adobe Arabic" pitchFamily="18" charset="-78"/>
                <a:ea typeface="Times New Roman" panose="02020603050405020304" pitchFamily="18" charset="0"/>
                <a:cs typeface="Adobe Arabic" pitchFamily="18" charset="-78"/>
              </a:rPr>
              <a:t>يلم المتدرب اهمية اخلاقيات العمل.</a:t>
            </a:r>
            <a:endParaRPr lang="en-US" sz="2400" b="1"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400" b="1" dirty="0" smtClean="0">
                <a:latin typeface="Adobe Arabic" pitchFamily="18" charset="-78"/>
                <a:ea typeface="Times New Roman" panose="02020603050405020304" pitchFamily="18" charset="0"/>
                <a:cs typeface="Adobe Arabic" pitchFamily="18" charset="-78"/>
              </a:rPr>
              <a:t>أن </a:t>
            </a:r>
            <a:r>
              <a:rPr lang="ar-EG" sz="2400" b="1" dirty="0">
                <a:latin typeface="Adobe Arabic" pitchFamily="18" charset="-78"/>
                <a:ea typeface="Times New Roman" panose="02020603050405020304" pitchFamily="18" charset="0"/>
                <a:cs typeface="Adobe Arabic" pitchFamily="18" charset="-78"/>
              </a:rPr>
              <a:t>يدرك المتدرب </a:t>
            </a:r>
            <a:r>
              <a:rPr lang="ar-SA" sz="2400" b="1" dirty="0">
                <a:latin typeface="Adobe Arabic" pitchFamily="18" charset="-78"/>
                <a:ea typeface="Times New Roman" panose="02020603050405020304" pitchFamily="18" charset="0"/>
                <a:cs typeface="Adobe Arabic" pitchFamily="18" charset="-78"/>
              </a:rPr>
              <a:t>تطور أخلاق الفرد .</a:t>
            </a:r>
            <a:endParaRPr lang="en-US" sz="2400" b="1" dirty="0">
              <a:latin typeface="Adobe Arabic" pitchFamily="18" charset="-78"/>
              <a:ea typeface="Times New Roman" panose="02020603050405020304" pitchFamily="18" charset="0"/>
              <a:cs typeface="Adobe Arabic" pitchFamily="18" charset="-78"/>
            </a:endParaRPr>
          </a:p>
          <a:p>
            <a:pPr marL="342900" marR="0" lvl="0" indent="-342900" algn="r" rtl="1">
              <a:spcBef>
                <a:spcPts val="0"/>
              </a:spcBef>
              <a:spcAft>
                <a:spcPts val="0"/>
              </a:spcAft>
              <a:buClr>
                <a:srgbClr val="C00000"/>
              </a:buClr>
              <a:buFont typeface="Symbol" panose="05050102010706020507" pitchFamily="18" charset="2"/>
              <a:buChar char=""/>
            </a:pPr>
            <a:r>
              <a:rPr lang="ar-EG" sz="2400" b="1" dirty="0" smtClean="0">
                <a:latin typeface="Adobe Arabic" pitchFamily="18" charset="-78"/>
                <a:ea typeface="Times New Roman" panose="02020603050405020304" pitchFamily="18" charset="0"/>
                <a:cs typeface="Adobe Arabic" pitchFamily="18" charset="-78"/>
              </a:rPr>
              <a:t>أن </a:t>
            </a:r>
            <a:r>
              <a:rPr lang="ar-EG" sz="2400" b="1" dirty="0">
                <a:latin typeface="Adobe Arabic" pitchFamily="18" charset="-78"/>
                <a:ea typeface="Times New Roman" panose="02020603050405020304" pitchFamily="18" charset="0"/>
                <a:cs typeface="Adobe Arabic" pitchFamily="18" charset="-78"/>
              </a:rPr>
              <a:t>يلم المتدرب </a:t>
            </a:r>
            <a:r>
              <a:rPr lang="ar-SA" sz="2400" b="1" dirty="0">
                <a:latin typeface="Adobe Arabic" pitchFamily="18" charset="-78"/>
                <a:ea typeface="Times New Roman" panose="02020603050405020304" pitchFamily="18" charset="0"/>
                <a:cs typeface="Adobe Arabic" pitchFamily="18" charset="-78"/>
              </a:rPr>
              <a:t>أخلاقيات العمل ضرورة إدارية .</a:t>
            </a:r>
            <a:endParaRPr lang="en-US" sz="2400" b="1" dirty="0">
              <a:latin typeface="Adobe Arabic" pitchFamily="18" charset="-78"/>
              <a:ea typeface="Times New Roman" panose="02020603050405020304" pitchFamily="18" charset="0"/>
              <a:cs typeface="Adobe Arabic" pitchFamily="18" charset="-78"/>
            </a:endParaRPr>
          </a:p>
          <a:p>
            <a:pPr marL="342900" marR="0" lvl="0" indent="-342900" algn="r" rtl="1">
              <a:spcBef>
                <a:spcPts val="0"/>
              </a:spcBef>
              <a:spcAft>
                <a:spcPts val="1000"/>
              </a:spcAft>
              <a:buClr>
                <a:srgbClr val="C00000"/>
              </a:buClr>
              <a:buFont typeface="Symbol" panose="05050102010706020507" pitchFamily="18" charset="2"/>
              <a:buChar char=""/>
            </a:pPr>
            <a:r>
              <a:rPr lang="ar-EG" sz="2400" b="1" dirty="0" smtClean="0">
                <a:latin typeface="Adobe Arabic" pitchFamily="18" charset="-78"/>
                <a:ea typeface="Times New Roman" panose="02020603050405020304" pitchFamily="18" charset="0"/>
                <a:cs typeface="Adobe Arabic" pitchFamily="18" charset="-78"/>
              </a:rPr>
              <a:t>أن </a:t>
            </a:r>
            <a:r>
              <a:rPr lang="ar-EG" sz="2400" b="1" dirty="0">
                <a:latin typeface="Adobe Arabic" pitchFamily="18" charset="-78"/>
                <a:ea typeface="Times New Roman" panose="02020603050405020304" pitchFamily="18" charset="0"/>
                <a:cs typeface="Adobe Arabic" pitchFamily="18" charset="-78"/>
              </a:rPr>
              <a:t>يتعرف المتدرب </a:t>
            </a:r>
            <a:r>
              <a:rPr lang="ar-EG" sz="2400" b="1" dirty="0" smtClean="0">
                <a:latin typeface="Adobe Arabic" pitchFamily="18" charset="-78"/>
                <a:ea typeface="Times New Roman" panose="02020603050405020304" pitchFamily="18" charset="0"/>
                <a:cs typeface="Adobe Arabic" pitchFamily="18" charset="-78"/>
              </a:rPr>
              <a:t>على </a:t>
            </a:r>
            <a:r>
              <a:rPr lang="ar-EG" sz="2400" b="1" dirty="0">
                <a:latin typeface="Adobe Arabic" pitchFamily="18" charset="-78"/>
                <a:ea typeface="Times New Roman" panose="02020603050405020304" pitchFamily="18" charset="0"/>
                <a:cs typeface="Adobe Arabic" pitchFamily="18" charset="-78"/>
              </a:rPr>
              <a:t>العلاقة بين العاملين و الإدارة .</a:t>
            </a:r>
            <a:endParaRPr lang="en-US" sz="2400" b="1"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400" b="1" dirty="0" smtClean="0">
                <a:latin typeface="Adobe Arabic" pitchFamily="18" charset="-78"/>
                <a:ea typeface="Times New Roman" panose="02020603050405020304" pitchFamily="18" charset="0"/>
                <a:cs typeface="Adobe Arabic" pitchFamily="18" charset="-78"/>
              </a:rPr>
              <a:t>أن </a:t>
            </a:r>
            <a:r>
              <a:rPr lang="ar-EG" sz="2400" b="1" dirty="0">
                <a:latin typeface="Adobe Arabic" pitchFamily="18" charset="-78"/>
                <a:ea typeface="Times New Roman" panose="02020603050405020304" pitchFamily="18" charset="0"/>
                <a:cs typeface="Adobe Arabic" pitchFamily="18" charset="-78"/>
              </a:rPr>
              <a:t>يلم المتدرب </a:t>
            </a:r>
            <a:r>
              <a:rPr lang="ar-SA" sz="2400" b="1" dirty="0">
                <a:latin typeface="Adobe Arabic" pitchFamily="18" charset="-78"/>
                <a:ea typeface="Times New Roman" panose="02020603050405020304" pitchFamily="18" charset="0"/>
                <a:cs typeface="Adobe Arabic" pitchFamily="18" charset="-78"/>
              </a:rPr>
              <a:t>اساليب العلاقة بين العاملين .</a:t>
            </a:r>
            <a:endParaRPr lang="en-US" sz="2400" b="1" dirty="0">
              <a:latin typeface="Adobe Arabic" pitchFamily="18" charset="-78"/>
              <a:ea typeface="Times New Roman" panose="02020603050405020304" pitchFamily="18" charset="0"/>
              <a:cs typeface="Adobe Arabic" pitchFamily="18" charset="-78"/>
            </a:endParaRPr>
          </a:p>
          <a:p>
            <a:pPr marL="342900" marR="0" lvl="0" indent="-342900" algn="r" rtl="1">
              <a:spcBef>
                <a:spcPts val="0"/>
              </a:spcBef>
              <a:spcAft>
                <a:spcPts val="1000"/>
              </a:spcAft>
              <a:buClr>
                <a:srgbClr val="C00000"/>
              </a:buClr>
              <a:buFont typeface="Symbol" panose="05050102010706020507" pitchFamily="18" charset="2"/>
              <a:buChar char=""/>
            </a:pPr>
            <a:r>
              <a:rPr lang="ar-EG" sz="2400" b="1" dirty="0" smtClean="0">
                <a:latin typeface="Adobe Arabic" pitchFamily="18" charset="-78"/>
                <a:ea typeface="Times New Roman" panose="02020603050405020304" pitchFamily="18" charset="0"/>
                <a:cs typeface="Adobe Arabic" pitchFamily="18" charset="-78"/>
              </a:rPr>
              <a:t>أن </a:t>
            </a:r>
            <a:r>
              <a:rPr lang="ar-EG" sz="2400" b="1" dirty="0">
                <a:latin typeface="Adobe Arabic" pitchFamily="18" charset="-78"/>
                <a:ea typeface="Times New Roman" panose="02020603050405020304" pitchFamily="18" charset="0"/>
                <a:cs typeface="Adobe Arabic" pitchFamily="18" charset="-78"/>
              </a:rPr>
              <a:t>يتعرف المتدرب </a:t>
            </a:r>
            <a:r>
              <a:rPr lang="ar-EG" sz="2400" b="1" dirty="0" smtClean="0">
                <a:latin typeface="Adobe Arabic" pitchFamily="18" charset="-78"/>
                <a:ea typeface="Times New Roman" panose="02020603050405020304" pitchFamily="18" charset="0"/>
                <a:cs typeface="Adobe Arabic" pitchFamily="18" charset="-78"/>
              </a:rPr>
              <a:t>على </a:t>
            </a:r>
            <a:r>
              <a:rPr lang="ar-SA" sz="2400" b="1" dirty="0">
                <a:latin typeface="Adobe Arabic" pitchFamily="18" charset="-78"/>
                <a:ea typeface="Times New Roman" panose="02020603050405020304" pitchFamily="18" charset="0"/>
                <a:cs typeface="Adobe Arabic" pitchFamily="18" charset="-78"/>
              </a:rPr>
              <a:t>ترسيخ أخلاقيات العمل .</a:t>
            </a:r>
            <a:endParaRPr lang="en-US" sz="2400" b="1" dirty="0">
              <a:latin typeface="Adobe Arabic" pitchFamily="18" charset="-78"/>
              <a:ea typeface="Times New Roman" panose="02020603050405020304" pitchFamily="18" charset="0"/>
              <a:cs typeface="Adobe Arabic" pitchFamily="18" charset="-78"/>
            </a:endParaRPr>
          </a:p>
          <a:p>
            <a:pPr marL="342900" marR="0" lvl="0" indent="-342900" algn="r" rtl="1">
              <a:spcBef>
                <a:spcPts val="0"/>
              </a:spcBef>
              <a:spcAft>
                <a:spcPts val="1000"/>
              </a:spcAft>
              <a:buClr>
                <a:srgbClr val="C00000"/>
              </a:buClr>
              <a:buFont typeface="Symbol" panose="05050102010706020507" pitchFamily="18" charset="2"/>
              <a:buChar char=""/>
            </a:pPr>
            <a:r>
              <a:rPr lang="ar-EG" sz="2400" b="1" dirty="0" smtClean="0">
                <a:latin typeface="Adobe Arabic" pitchFamily="18" charset="-78"/>
                <a:ea typeface="Times New Roman" panose="02020603050405020304" pitchFamily="18" charset="0"/>
                <a:cs typeface="Adobe Arabic" pitchFamily="18" charset="-78"/>
              </a:rPr>
              <a:t>أن </a:t>
            </a:r>
            <a:r>
              <a:rPr lang="ar-EG" sz="2400" b="1" dirty="0">
                <a:latin typeface="Adobe Arabic" pitchFamily="18" charset="-78"/>
                <a:ea typeface="Times New Roman" panose="02020603050405020304" pitchFamily="18" charset="0"/>
                <a:cs typeface="Adobe Arabic" pitchFamily="18" charset="-78"/>
              </a:rPr>
              <a:t>يتعرف المتدرب </a:t>
            </a:r>
            <a:r>
              <a:rPr lang="ar-EG" sz="2400" b="1" dirty="0" smtClean="0">
                <a:latin typeface="Adobe Arabic" pitchFamily="18" charset="-78"/>
                <a:ea typeface="Times New Roman" panose="02020603050405020304" pitchFamily="18" charset="0"/>
                <a:cs typeface="Adobe Arabic" pitchFamily="18" charset="-78"/>
              </a:rPr>
              <a:t>على </a:t>
            </a:r>
            <a:r>
              <a:rPr lang="ar-EG" sz="2400" b="1" dirty="0">
                <a:latin typeface="Adobe Arabic" pitchFamily="18" charset="-78"/>
                <a:ea typeface="Times New Roman" panose="02020603050405020304" pitchFamily="18" charset="0"/>
                <a:cs typeface="Adobe Arabic" pitchFamily="18" charset="-78"/>
              </a:rPr>
              <a:t>عقبات تطبيق أخلاقيات العمل .</a:t>
            </a:r>
            <a:endParaRPr lang="en-US" sz="2400" b="1"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400" b="1" dirty="0" smtClean="0">
                <a:latin typeface="Adobe Arabic" pitchFamily="18" charset="-78"/>
                <a:ea typeface="Times New Roman" panose="02020603050405020304" pitchFamily="18" charset="0"/>
                <a:cs typeface="Adobe Arabic" pitchFamily="18" charset="-78"/>
              </a:rPr>
              <a:t>أن </a:t>
            </a:r>
            <a:r>
              <a:rPr lang="ar-EG" sz="2400" b="1" dirty="0">
                <a:latin typeface="Adobe Arabic" pitchFamily="18" charset="-78"/>
                <a:ea typeface="Times New Roman" panose="02020603050405020304" pitchFamily="18" charset="0"/>
                <a:cs typeface="Adobe Arabic" pitchFamily="18" charset="-78"/>
              </a:rPr>
              <a:t>يدرك المتدرب ماهوالإحباط الوظيفي ؟</a:t>
            </a:r>
            <a:endParaRPr lang="en-US" sz="2400" b="1"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400" b="1" dirty="0" smtClean="0">
                <a:latin typeface="Adobe Arabic" pitchFamily="18" charset="-78"/>
                <a:ea typeface="Times New Roman" panose="02020603050405020304" pitchFamily="18" charset="0"/>
                <a:cs typeface="Adobe Arabic" pitchFamily="18" charset="-78"/>
              </a:rPr>
              <a:t>أن </a:t>
            </a:r>
            <a:r>
              <a:rPr lang="ar-EG" sz="2400" b="1" dirty="0">
                <a:latin typeface="Adobe Arabic" pitchFamily="18" charset="-78"/>
                <a:ea typeface="Times New Roman" panose="02020603050405020304" pitchFamily="18" charset="0"/>
                <a:cs typeface="Adobe Arabic" pitchFamily="18" charset="-78"/>
              </a:rPr>
              <a:t>يلم المتدرب بأخلاقيات العمل التي نسمع عنها في الخارج </a:t>
            </a:r>
            <a:endParaRPr lang="en-US" sz="2400" b="1"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400" b="1" dirty="0" smtClean="0">
                <a:latin typeface="Adobe Arabic" pitchFamily="18" charset="-78"/>
                <a:ea typeface="Times New Roman" panose="02020603050405020304" pitchFamily="18" charset="0"/>
                <a:cs typeface="Adobe Arabic" pitchFamily="18" charset="-78"/>
              </a:rPr>
              <a:t>أن </a:t>
            </a:r>
            <a:r>
              <a:rPr lang="ar-EG" sz="2400" b="1" dirty="0">
                <a:latin typeface="Adobe Arabic" pitchFamily="18" charset="-78"/>
                <a:ea typeface="Times New Roman" panose="02020603050405020304" pitchFamily="18" charset="0"/>
                <a:cs typeface="Adobe Arabic" pitchFamily="18" charset="-78"/>
              </a:rPr>
              <a:t>يلم المتدرب الانتماء الوظيفي</a:t>
            </a:r>
            <a:endParaRPr lang="en-US" sz="2400" b="1"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400" b="1" dirty="0" smtClean="0">
                <a:latin typeface="Adobe Arabic" pitchFamily="18" charset="-78"/>
                <a:ea typeface="Times New Roman" panose="02020603050405020304" pitchFamily="18" charset="0"/>
                <a:cs typeface="Adobe Arabic" pitchFamily="18" charset="-78"/>
              </a:rPr>
              <a:t>أن </a:t>
            </a:r>
            <a:r>
              <a:rPr lang="ar-EG" sz="2400" b="1" dirty="0">
                <a:latin typeface="Adobe Arabic" pitchFamily="18" charset="-78"/>
                <a:ea typeface="Times New Roman" panose="02020603050405020304" pitchFamily="18" charset="0"/>
                <a:cs typeface="Adobe Arabic" pitchFamily="18" charset="-78"/>
              </a:rPr>
              <a:t>يعرف المتدرب مفهوم الرضا الوظيفي</a:t>
            </a:r>
            <a:endParaRPr lang="en-US" sz="2400" b="1" dirty="0">
              <a:effectLst/>
              <a:latin typeface="Adobe Arabic" pitchFamily="18" charset="-78"/>
              <a:ea typeface="Times New Roman" panose="02020603050405020304" pitchFamily="18" charset="0"/>
              <a:cs typeface="Adobe Arabic" pitchFamily="18" charset="-78"/>
            </a:endParaRPr>
          </a:p>
        </p:txBody>
      </p:sp>
      <p:sp>
        <p:nvSpPr>
          <p:cNvPr id="6" name="Half Frame 5"/>
          <p:cNvSpPr/>
          <p:nvPr/>
        </p:nvSpPr>
        <p:spPr>
          <a:xfrm>
            <a:off x="0" y="0"/>
            <a:ext cx="4191000" cy="1981200"/>
          </a:xfrm>
          <a:prstGeom prst="halfFrame">
            <a:avLst/>
          </a:prstGeom>
          <a:solidFill>
            <a:srgbClr val="FFC0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1200607" y="2120978"/>
            <a:ext cx="3523793" cy="3633531"/>
          </a:xfrm>
          <a:prstGeom prst="rect">
            <a:avLst/>
          </a:prstGeom>
        </p:spPr>
      </p:pic>
    </p:spTree>
    <p:extLst>
      <p:ext uri="{BB962C8B-B14F-4D97-AF65-F5344CB8AC3E}">
        <p14:creationId xmlns:p14="http://schemas.microsoft.com/office/powerpoint/2010/main" val="3658794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648200" y="1371600"/>
            <a:ext cx="6718300" cy="2286780"/>
          </a:xfrm>
          <a:prstGeom prst="rect">
            <a:avLst/>
          </a:prstGeom>
        </p:spPr>
        <p:txBody>
          <a:bodyPr wrap="square">
            <a:spAutoFit/>
          </a:bodyPr>
          <a:lstStyle/>
          <a:p>
            <a:pPr algn="just" rtl="1">
              <a:lnSpc>
                <a:spcPct val="115000"/>
              </a:lnSpc>
            </a:pPr>
            <a:r>
              <a:rPr lang="ar-SA" sz="2800" b="1" dirty="0">
                <a:solidFill>
                  <a:srgbClr val="002060"/>
                </a:solidFill>
                <a:latin typeface="Adobe Arabic" pitchFamily="18" charset="-78"/>
                <a:ea typeface="Times New Roman"/>
                <a:cs typeface="Adobe Arabic" pitchFamily="18" charset="-78"/>
              </a:rPr>
              <a:t>محاسبة المسؤلين ، والموظفين : </a:t>
            </a:r>
            <a:endParaRPr lang="en-US" sz="2800" dirty="0">
              <a:solidFill>
                <a:srgbClr val="002060"/>
              </a:solidFill>
              <a:latin typeface="Adobe Arabic" pitchFamily="18" charset="-78"/>
              <a:ea typeface="Calibri"/>
              <a:cs typeface="Adobe Arabic" pitchFamily="18" charset="-78"/>
            </a:endParaRPr>
          </a:p>
          <a:p>
            <a:pPr algn="just" rtl="1">
              <a:lnSpc>
                <a:spcPct val="115000"/>
              </a:lnSpc>
            </a:pPr>
            <a:r>
              <a:rPr lang="ar-SA" sz="2400" b="1" dirty="0">
                <a:latin typeface="Adobe Arabic" pitchFamily="18" charset="-78"/>
                <a:ea typeface="Times New Roman"/>
                <a:cs typeface="Adobe Arabic" pitchFamily="18" charset="-78"/>
              </a:rPr>
              <a:t>فلا بدّ من المحاسبة للتأكد من تطبيق النظام ، وهو ما يعرف بالأجهزة الرقابية التي تشرف على تطبيق النظام ، وقد كان عمر رضي الله عنه يسأل الرعية : أرأيتم إذا استعملت عليكم خير من أعلم ثم أمرته بالعدل أكنتُ قضيت ما </a:t>
            </a:r>
            <a:r>
              <a:rPr lang="ar-SA" sz="2400" b="1" dirty="0" smtClean="0">
                <a:latin typeface="Adobe Arabic" pitchFamily="18" charset="-78"/>
                <a:ea typeface="Times New Roman"/>
                <a:cs typeface="Adobe Arabic" pitchFamily="18" charset="-78"/>
              </a:rPr>
              <a:t>على </a:t>
            </a:r>
            <a:r>
              <a:rPr lang="ar-SA" sz="2400" b="1" dirty="0">
                <a:latin typeface="Adobe Arabic" pitchFamily="18" charset="-78"/>
                <a:ea typeface="Times New Roman"/>
                <a:cs typeface="Adobe Arabic" pitchFamily="18" charset="-78"/>
              </a:rPr>
              <a:t>؟ قالوا : نعم . قال : لا ، حتى أنظر في عمله ، أعمِل بما أمرته أم لا .</a:t>
            </a:r>
            <a:endParaRPr lang="en-US" sz="2400" dirty="0">
              <a:latin typeface="Adobe Arabic" pitchFamily="18" charset="-78"/>
              <a:ea typeface="Calibri"/>
              <a:cs typeface="Adobe Arabic" pitchFamily="18" charset="-78"/>
            </a:endParaRPr>
          </a:p>
        </p:txBody>
      </p:sp>
      <p:pic>
        <p:nvPicPr>
          <p:cNvPr id="4" name="Picture 3" descr="D:\حقايب\حقائب شهر 5\صور التميز الوظيفي\تنزيل (13).jpg"/>
          <p:cNvPicPr/>
          <p:nvPr/>
        </p:nvPicPr>
        <p:blipFill>
          <a:blip r:embed="rId2">
            <a:extLst>
              <a:ext uri="{28A0092B-C50C-407E-A947-70E740481C1C}">
                <a14:useLocalDpi xmlns:a14="http://schemas.microsoft.com/office/drawing/2010/main" val="0"/>
              </a:ext>
            </a:extLst>
          </a:blip>
          <a:srcRect/>
          <a:stretch>
            <a:fillRect/>
          </a:stretch>
        </p:blipFill>
        <p:spPr bwMode="auto">
          <a:xfrm>
            <a:off x="533400" y="2133600"/>
            <a:ext cx="3886200" cy="34641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4" name="Picture 3" descr="D:\حقايب\حقائب شهر 5\صور التميز الوظيفي\images (8).jpg"/>
          <p:cNvPicPr/>
          <p:nvPr/>
        </p:nvPicPr>
        <p:blipFill>
          <a:blip r:embed="rId2">
            <a:extLst>
              <a:ext uri="{28A0092B-C50C-407E-A947-70E740481C1C}">
                <a14:useLocalDpi xmlns:a14="http://schemas.microsoft.com/office/drawing/2010/main" val="0"/>
              </a:ext>
            </a:extLst>
          </a:blip>
          <a:srcRect/>
          <a:stretch>
            <a:fillRect/>
          </a:stretch>
        </p:blipFill>
        <p:spPr bwMode="auto">
          <a:xfrm>
            <a:off x="603832" y="2819400"/>
            <a:ext cx="3663368" cy="30249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3"/>
          <p:cNvSpPr>
            <a:spLocks noChangeArrowheads="1"/>
          </p:cNvSpPr>
          <p:nvPr/>
        </p:nvSpPr>
        <p:spPr bwMode="auto">
          <a:xfrm>
            <a:off x="8430934" y="990600"/>
            <a:ext cx="311014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rtl="1" fontAlgn="base">
              <a:spcBef>
                <a:spcPct val="0"/>
              </a:spcBef>
              <a:spcAft>
                <a:spcPct val="0"/>
              </a:spcAft>
            </a:pPr>
            <a:r>
              <a:rPr lang="ar-SA" sz="3200" b="1" dirty="0">
                <a:solidFill>
                  <a:srgbClr val="002060"/>
                </a:solidFill>
                <a:latin typeface="Adobe Arabic" pitchFamily="18" charset="-78"/>
                <a:ea typeface="Times New Roman" pitchFamily="18" charset="0"/>
                <a:cs typeface="Adobe Arabic" pitchFamily="18" charset="-78"/>
              </a:rPr>
              <a:t>التقييم المستمر للموظفين : </a:t>
            </a:r>
            <a:endParaRPr lang="ar-SA" sz="3200" dirty="0">
              <a:solidFill>
                <a:srgbClr val="002060"/>
              </a:solidFill>
              <a:latin typeface="Adobe Arabic" pitchFamily="18" charset="-78"/>
              <a:cs typeface="Adobe Arabic" pitchFamily="18" charset="-78"/>
            </a:endParaRPr>
          </a:p>
        </p:txBody>
      </p:sp>
      <p:sp>
        <p:nvSpPr>
          <p:cNvPr id="6" name="Rectangle 5"/>
          <p:cNvSpPr/>
          <p:nvPr/>
        </p:nvSpPr>
        <p:spPr>
          <a:xfrm>
            <a:off x="3733800" y="1621200"/>
            <a:ext cx="7797448" cy="2215991"/>
          </a:xfrm>
          <a:prstGeom prst="rect">
            <a:avLst/>
          </a:prstGeom>
        </p:spPr>
        <p:txBody>
          <a:bodyPr wrap="square">
            <a:spAutoFit/>
          </a:bodyPr>
          <a:lstStyle/>
          <a:p>
            <a:pPr algn="just" rtl="1">
              <a:lnSpc>
                <a:spcPct val="115000"/>
              </a:lnSpc>
            </a:pPr>
            <a:r>
              <a:rPr lang="ar-SA" sz="2400" b="1" dirty="0">
                <a:latin typeface="Adobe Arabic" pitchFamily="18" charset="-78"/>
                <a:ea typeface="Times New Roman"/>
                <a:cs typeface="Adobe Arabic" pitchFamily="18" charset="-78"/>
              </a:rPr>
              <a:t>مما يحفزِّهم على التطوير إذا علموا </a:t>
            </a:r>
            <a:r>
              <a:rPr lang="ar-SA" sz="2400" b="1" dirty="0" smtClean="0">
                <a:latin typeface="Adobe Arabic" pitchFamily="18" charset="-78"/>
                <a:ea typeface="Times New Roman"/>
                <a:cs typeface="Adobe Arabic" pitchFamily="18" charset="-78"/>
              </a:rPr>
              <a:t>أن </a:t>
            </a:r>
            <a:r>
              <a:rPr lang="ar-SA" sz="2400" b="1" dirty="0">
                <a:latin typeface="Adobe Arabic" pitchFamily="18" charset="-78"/>
                <a:ea typeface="Times New Roman"/>
                <a:cs typeface="Adobe Arabic" pitchFamily="18" charset="-78"/>
              </a:rPr>
              <a:t>من يطوِّر نفسه يقيَّم تقييماً صحيحاً ، وينال مكافأته على ذلك ، والتقييم يعين المسؤل على معرفة مستويات موظفيه وكفاءاتهم ومواطن إبداعهم .</a:t>
            </a:r>
            <a:r>
              <a:rPr lang="ar-SA" sz="1600" b="1" dirty="0">
                <a:solidFill>
                  <a:srgbClr val="000000"/>
                </a:solidFill>
                <a:latin typeface="Adobe Arabic" pitchFamily="18" charset="-78"/>
                <a:ea typeface="Times New Roman"/>
                <a:cs typeface="Adobe Arabic" pitchFamily="18" charset="-78"/>
              </a:rPr>
              <a:t> </a:t>
            </a:r>
            <a:endParaRPr lang="en-US" sz="1600" b="1" dirty="0">
              <a:latin typeface="Adobe Arabic" pitchFamily="18" charset="-78"/>
              <a:ea typeface="Calibri"/>
              <a:cs typeface="Adobe Arabic" pitchFamily="18" charset="-78"/>
            </a:endParaRPr>
          </a:p>
          <a:p>
            <a:pPr algn="just" rtl="1">
              <a:lnSpc>
                <a:spcPct val="115000"/>
              </a:lnSpc>
            </a:pPr>
            <a:r>
              <a:rPr lang="ar-SA" sz="2400" b="1" dirty="0">
                <a:latin typeface="Adobe Arabic" pitchFamily="18" charset="-78"/>
                <a:ea typeface="Times New Roman"/>
                <a:cs typeface="Adobe Arabic" pitchFamily="18" charset="-78"/>
              </a:rPr>
              <a:t>وورد في نظام الخدمة المدنية / المادة 36 : تعدّ تقارير دورية عن كل موظف وفق لائحة يصدرها رئيس مجلس الخدمة المدنية .</a:t>
            </a:r>
            <a:endParaRPr lang="en-US" sz="1600" b="1" dirty="0">
              <a:latin typeface="Adobe Arabic" pitchFamily="18" charset="-78"/>
              <a:ea typeface="Calibri"/>
              <a:cs typeface="Adobe Arabic" pitchFamily="18" charset="-78"/>
            </a:endParaRPr>
          </a:p>
          <a:p>
            <a:pPr algn="just" rtl="1">
              <a:lnSpc>
                <a:spcPct val="115000"/>
              </a:lnSpc>
            </a:pPr>
            <a:r>
              <a:rPr lang="ar-SA" sz="2400" b="1" dirty="0">
                <a:latin typeface="Adobe Arabic" pitchFamily="18" charset="-78"/>
                <a:ea typeface="Times New Roman"/>
                <a:cs typeface="Adobe Arabic" pitchFamily="18" charset="-78"/>
              </a:rPr>
              <a:t> واللائحة هي " لائحة تقويم الأداء الوظيفي " الصادرة في عام 1404 هـ .</a:t>
            </a:r>
            <a:endParaRPr lang="en-US" sz="1600" b="1" dirty="0">
              <a:latin typeface="Adobe Arabic" pitchFamily="18" charset="-78"/>
              <a:ea typeface="Calibri"/>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545102"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sz="2400" dirty="0">
              <a:latin typeface="Adobe Arabic" pitchFamily="18" charset="-78"/>
              <a:cs typeface="Adobe Arabic" pitchFamily="18" charset="-78"/>
            </a:endParaRPr>
          </a:p>
        </p:txBody>
      </p:sp>
      <p:sp>
        <p:nvSpPr>
          <p:cNvPr id="9" name="Rectangle 6"/>
          <p:cNvSpPr>
            <a:spLocks noChangeArrowheads="1"/>
          </p:cNvSpPr>
          <p:nvPr/>
        </p:nvSpPr>
        <p:spPr bwMode="auto">
          <a:xfrm>
            <a:off x="5029200" y="3692733"/>
            <a:ext cx="6636463"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غياب القدوة الحسنة . </a:t>
            </a:r>
            <a:endParaRPr lang="en-US" sz="2800" dirty="0">
              <a:latin typeface="Adobe Arabic" pitchFamily="18" charset="-78"/>
              <a:cs typeface="Adobe Arabic" pitchFamily="18" charset="-78"/>
            </a:endParaRPr>
          </a:p>
          <a:p>
            <a:pPr algn="just"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ضعف الحسّ الديني والوطني : وتغليب المصلحة الشخصية على المصلحة العامة . </a:t>
            </a:r>
            <a:endParaRPr lang="en-US" sz="2800" dirty="0">
              <a:latin typeface="Adobe Arabic" pitchFamily="18" charset="-78"/>
              <a:cs typeface="Adobe Arabic" pitchFamily="18" charset="-78"/>
            </a:endParaRPr>
          </a:p>
          <a:p>
            <a:pPr algn="just"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عدم وجود ، أو وضوح ، أو تفعيل النظام . </a:t>
            </a:r>
            <a:endParaRPr lang="en-US" sz="2800" dirty="0">
              <a:latin typeface="Adobe Arabic" pitchFamily="18" charset="-78"/>
              <a:cs typeface="Adobe Arabic" pitchFamily="18" charset="-78"/>
            </a:endParaRPr>
          </a:p>
          <a:p>
            <a:pPr algn="just"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فقدان روح التفاهم بين المسؤل والموظفين </a:t>
            </a:r>
            <a:r>
              <a:rPr lang="ar-SA" sz="2400" b="1" dirty="0">
                <a:solidFill>
                  <a:srgbClr val="FFFF00"/>
                </a:solidFill>
                <a:latin typeface="Adobe Arabic" pitchFamily="18" charset="-78"/>
                <a:ea typeface="Times New Roman" pitchFamily="18" charset="0"/>
                <a:cs typeface="Adobe Arabic" pitchFamily="18" charset="-78"/>
              </a:rPr>
              <a:t>.</a:t>
            </a:r>
            <a:endParaRPr lang="en-US" sz="2400" dirty="0">
              <a:solidFill>
                <a:srgbClr val="FFFF00"/>
              </a:solidFill>
              <a:latin typeface="Adobe Arabic" pitchFamily="18" charset="-78"/>
              <a:cs typeface="Adobe Arabic" pitchFamily="18" charset="-78"/>
            </a:endParaRPr>
          </a:p>
          <a:p>
            <a:pPr algn="just" eaLnBrk="0" fontAlgn="base" hangingPunct="0">
              <a:spcBef>
                <a:spcPct val="0"/>
              </a:spcBef>
              <a:spcAft>
                <a:spcPct val="0"/>
              </a:spcAft>
            </a:pPr>
            <a:endParaRPr lang="en-US" sz="2400" dirty="0">
              <a:latin typeface="Adobe Arabic" pitchFamily="18" charset="-78"/>
              <a:cs typeface="Adobe Arabic" pitchFamily="18" charset="-78"/>
            </a:endParaRPr>
          </a:p>
        </p:txBody>
      </p:sp>
      <p:sp>
        <p:nvSpPr>
          <p:cNvPr id="10" name="Rectangle 9"/>
          <p:cNvSpPr/>
          <p:nvPr/>
        </p:nvSpPr>
        <p:spPr>
          <a:xfrm flipH="1">
            <a:off x="5486399" y="1445964"/>
            <a:ext cx="6209957" cy="1815882"/>
          </a:xfrm>
          <a:prstGeom prst="rect">
            <a:avLst/>
          </a:prstGeom>
        </p:spPr>
        <p:txBody>
          <a:bodyPr wrap="square">
            <a:spAutoFit/>
          </a:bodyPr>
          <a:lstStyle/>
          <a:p>
            <a:pPr lvl="0" algn="just" rtl="1" fontAlgn="base">
              <a:spcBef>
                <a:spcPct val="0"/>
              </a:spcBef>
              <a:spcAft>
                <a:spcPct val="0"/>
              </a:spcAft>
            </a:pPr>
            <a:r>
              <a:rPr lang="ar-SA" sz="2800" b="1" dirty="0">
                <a:solidFill>
                  <a:srgbClr val="002060"/>
                </a:solidFill>
                <a:latin typeface="Adobe Arabic" pitchFamily="18" charset="-78"/>
                <a:ea typeface="Times New Roman" pitchFamily="18" charset="0"/>
                <a:cs typeface="Adobe Arabic" pitchFamily="18" charset="-78"/>
              </a:rPr>
              <a:t>عدم تطبيق العقوبات :</a:t>
            </a:r>
            <a:endParaRPr lang="en-US" sz="2800" b="1" dirty="0">
              <a:solidFill>
                <a:srgbClr val="002060"/>
              </a:solidFill>
              <a:latin typeface="Adobe Arabic" pitchFamily="18" charset="-78"/>
              <a:ea typeface="Times New Roman" pitchFamily="18" charset="0"/>
              <a:cs typeface="Adobe Arabic" pitchFamily="18" charset="-78"/>
            </a:endParaRPr>
          </a:p>
          <a:p>
            <a:pPr lvl="0" algn="just" rtl="1" eaLnBrk="0" fontAlgn="base" hangingPunct="0">
              <a:spcBef>
                <a:spcPct val="0"/>
              </a:spcBef>
              <a:spcAft>
                <a:spcPct val="0"/>
              </a:spcAft>
            </a:pPr>
            <a:r>
              <a:rPr lang="ar-SA" sz="2800" b="1" dirty="0">
                <a:solidFill>
                  <a:prstClr val="black"/>
                </a:solidFill>
                <a:latin typeface="Adobe Arabic" pitchFamily="18" charset="-78"/>
                <a:ea typeface="Times New Roman" pitchFamily="18" charset="0"/>
                <a:cs typeface="Adobe Arabic" pitchFamily="18" charset="-78"/>
              </a:rPr>
              <a:t>فمن أمن العقوبة أساء الأدب – كما يقول المثل - ، والعقوبة لا تراد لذاتها ، بل لتقويم سلوك الأفراد والمسؤلين المنحرف ، وإعطاء الآخرين صورة عن الجدية في تطبيق النظام .</a:t>
            </a:r>
            <a:endParaRPr lang="en-US" sz="2800" dirty="0">
              <a:solidFill>
                <a:prstClr val="black"/>
              </a:solidFill>
              <a:latin typeface="Adobe Arabic" pitchFamily="18" charset="-78"/>
              <a:cs typeface="Adobe Arabic" pitchFamily="18" charset="-78"/>
            </a:endParaRPr>
          </a:p>
        </p:txBody>
      </p:sp>
      <p:sp>
        <p:nvSpPr>
          <p:cNvPr id="2" name="Rectangle 1"/>
          <p:cNvSpPr/>
          <p:nvPr/>
        </p:nvSpPr>
        <p:spPr>
          <a:xfrm>
            <a:off x="7274781" y="762000"/>
            <a:ext cx="3722493" cy="646331"/>
          </a:xfrm>
          <a:prstGeom prst="rect">
            <a:avLst/>
          </a:prstGeom>
        </p:spPr>
        <p:txBody>
          <a:bodyPr wrap="none">
            <a:spAutoFit/>
          </a:bodyPr>
          <a:lstStyle/>
          <a:p>
            <a:pPr lvl="0" algn="ctr"/>
            <a:r>
              <a:rPr lang="ar-EG" sz="3600" b="1" dirty="0">
                <a:solidFill>
                  <a:schemeClr val="accent2">
                    <a:lumMod val="75000"/>
                  </a:schemeClr>
                </a:solidFill>
                <a:latin typeface="Adobe Arabic" pitchFamily="18" charset="-78"/>
                <a:cs typeface="Adobe Arabic" pitchFamily="18" charset="-78"/>
              </a:rPr>
              <a:t>عقبات تطبيق أخلاقيات المهنة</a:t>
            </a:r>
          </a:p>
        </p:txBody>
      </p:sp>
      <p:sp>
        <p:nvSpPr>
          <p:cNvPr id="11" name="Half Frame 10"/>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p:cNvPicPr>
            <a:picLocks noChangeAspect="1"/>
          </p:cNvPicPr>
          <p:nvPr/>
        </p:nvPicPr>
        <p:blipFill>
          <a:blip r:embed="rId2"/>
          <a:stretch>
            <a:fillRect/>
          </a:stretch>
        </p:blipFill>
        <p:spPr>
          <a:xfrm>
            <a:off x="529203" y="2569348"/>
            <a:ext cx="3814198" cy="2937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4" name="Picture 3" descr="D:\حقايب\حقائب شهر 5\صور التميز الوظيفي\images (39).jpg"/>
          <p:cNvPicPr/>
          <p:nvPr/>
        </p:nvPicPr>
        <p:blipFill>
          <a:blip r:embed="rId2">
            <a:extLst>
              <a:ext uri="{28A0092B-C50C-407E-A947-70E740481C1C}">
                <a14:useLocalDpi xmlns:a14="http://schemas.microsoft.com/office/drawing/2010/main" val="0"/>
              </a:ext>
            </a:extLst>
          </a:blip>
          <a:srcRect/>
          <a:stretch>
            <a:fillRect/>
          </a:stretch>
        </p:blipFill>
        <p:spPr bwMode="auto">
          <a:xfrm>
            <a:off x="575696" y="1981200"/>
            <a:ext cx="3843904" cy="3429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3"/>
          <p:cNvSpPr>
            <a:spLocks noChangeArrowheads="1"/>
          </p:cNvSpPr>
          <p:nvPr/>
        </p:nvSpPr>
        <p:spPr bwMode="auto">
          <a:xfrm>
            <a:off x="5105400" y="1981200"/>
            <a:ext cx="6359771"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SA" sz="2400" b="1" dirty="0">
                <a:solidFill>
                  <a:srgbClr val="000000"/>
                </a:solidFill>
                <a:latin typeface="Adobe Arabic" pitchFamily="18" charset="-78"/>
                <a:ea typeface="Times New Roman" pitchFamily="18" charset="0"/>
                <a:cs typeface="Adobe Arabic" pitchFamily="18" charset="-78"/>
              </a:rPr>
              <a:t>على غرار أنفلونزا الطيور أنتشر في الآونة </a:t>
            </a:r>
            <a:r>
              <a:rPr lang="ar-SA" sz="2400" b="1" dirty="0" smtClean="0">
                <a:solidFill>
                  <a:srgbClr val="000000"/>
                </a:solidFill>
                <a:latin typeface="Adobe Arabic" pitchFamily="18" charset="-78"/>
                <a:ea typeface="Times New Roman" pitchFamily="18" charset="0"/>
                <a:cs typeface="Adobe Arabic" pitchFamily="18" charset="-78"/>
              </a:rPr>
              <a:t>الأخيرة</a:t>
            </a:r>
            <a:r>
              <a:rPr lang="ar-JO" sz="2400" b="1" dirty="0" smtClean="0">
                <a:solidFill>
                  <a:srgbClr val="000000"/>
                </a:solidFill>
                <a:latin typeface="Adobe Arabic" pitchFamily="18" charset="-78"/>
                <a:ea typeface="Times New Roman" pitchFamily="18" charset="0"/>
                <a:cs typeface="Adobe Arabic" pitchFamily="18" charset="-78"/>
              </a:rPr>
              <a:t> </a:t>
            </a:r>
            <a:r>
              <a:rPr lang="ar-SA" sz="2400" b="1" dirty="0" smtClean="0">
                <a:solidFill>
                  <a:srgbClr val="000000"/>
                </a:solidFill>
                <a:latin typeface="Adobe Arabic" pitchFamily="18" charset="-78"/>
                <a:ea typeface="Times New Roman" pitchFamily="18" charset="0"/>
                <a:cs typeface="Adobe Arabic" pitchFamily="18" charset="-78"/>
              </a:rPr>
              <a:t>مرض </a:t>
            </a:r>
            <a:r>
              <a:rPr lang="ar-SA" sz="2400" b="1" dirty="0">
                <a:solidFill>
                  <a:srgbClr val="000000"/>
                </a:solidFill>
                <a:latin typeface="Adobe Arabic" pitchFamily="18" charset="-78"/>
                <a:ea typeface="Times New Roman" pitchFamily="18" charset="0"/>
                <a:cs typeface="Adobe Arabic" pitchFamily="18" charset="-78"/>
              </a:rPr>
              <a:t>أنفلونزا الإحباط الوظيفي والذي يصيب </a:t>
            </a:r>
            <a:r>
              <a:rPr lang="ar-SA" sz="2400" b="1" dirty="0" smtClean="0">
                <a:solidFill>
                  <a:srgbClr val="000000"/>
                </a:solidFill>
                <a:latin typeface="Adobe Arabic" pitchFamily="18" charset="-78"/>
                <a:ea typeface="Times New Roman" pitchFamily="18" charset="0"/>
                <a:cs typeface="Adobe Arabic" pitchFamily="18" charset="-78"/>
              </a:rPr>
              <a:t>موظفي </a:t>
            </a:r>
            <a:r>
              <a:rPr lang="ar-SA" sz="2400" b="1" dirty="0">
                <a:solidFill>
                  <a:srgbClr val="000000"/>
                </a:solidFill>
                <a:latin typeface="Adobe Arabic" pitchFamily="18" charset="-78"/>
                <a:ea typeface="Times New Roman" pitchFamily="18" charset="0"/>
                <a:cs typeface="Adobe Arabic" pitchFamily="18" charset="-78"/>
              </a:rPr>
              <a:t>كل القطاعات سواء كانت الحكومية أم الخاصة </a:t>
            </a:r>
            <a:endParaRPr lang="ar-EG" sz="2400" b="1" dirty="0">
              <a:solidFill>
                <a:srgbClr val="000000"/>
              </a:solidFill>
              <a:latin typeface="Adobe Arabic" pitchFamily="18" charset="-78"/>
              <a:ea typeface="Times New Roman" pitchFamily="18" charset="0"/>
              <a:cs typeface="Adobe Arabic" pitchFamily="18" charset="-78"/>
            </a:endParaRPr>
          </a:p>
          <a:p>
            <a:pPr algn="just" rtl="1" eaLnBrk="0" fontAlgn="base" hangingPunct="0">
              <a:spcBef>
                <a:spcPct val="0"/>
              </a:spcBef>
              <a:spcAft>
                <a:spcPct val="0"/>
              </a:spcAft>
            </a:pPr>
            <a:r>
              <a:rPr lang="ar-SA" sz="2400" b="1" dirty="0">
                <a:solidFill>
                  <a:srgbClr val="000000"/>
                </a:solidFill>
                <a:latin typeface="Adobe Arabic" pitchFamily="18" charset="-78"/>
                <a:ea typeface="Times New Roman" pitchFamily="18" charset="0"/>
                <a:cs typeface="Adobe Arabic" pitchFamily="18" charset="-78"/>
              </a:rPr>
              <a:t>وتختلف أسباب الإصابة باختلاف المزاج الإداري لدى كل من المدراء أو الموظفين وفي بعض الأحيان مجلس إدارة الشركات والمؤسسات</a:t>
            </a:r>
            <a:r>
              <a:rPr lang="ar-SA" sz="2000" b="1" dirty="0">
                <a:solidFill>
                  <a:srgbClr val="000000"/>
                </a:solidFill>
                <a:latin typeface="Calibri" pitchFamily="34" charset="0"/>
                <a:ea typeface="Times New Roman" pitchFamily="18" charset="0"/>
                <a:cs typeface="Adobe Arabic" pitchFamily="18" charset="-78"/>
              </a:rPr>
              <a:t>. </a:t>
            </a:r>
            <a:endParaRPr lang="ar-SA" sz="2000" dirty="0">
              <a:latin typeface="Adobe Arabic" pitchFamily="18" charset="-78"/>
              <a:cs typeface="Adobe Arabic" pitchFamily="18" charset="-78"/>
            </a:endParaRPr>
          </a:p>
        </p:txBody>
      </p:sp>
      <p:sp>
        <p:nvSpPr>
          <p:cNvPr id="2" name="Rectangle 1"/>
          <p:cNvSpPr/>
          <p:nvPr/>
        </p:nvSpPr>
        <p:spPr>
          <a:xfrm>
            <a:off x="8506977" y="990600"/>
            <a:ext cx="2605201" cy="707886"/>
          </a:xfrm>
          <a:prstGeom prst="rect">
            <a:avLst/>
          </a:prstGeom>
        </p:spPr>
        <p:txBody>
          <a:bodyPr wrap="none">
            <a:spAutoFit/>
          </a:bodyPr>
          <a:lstStyle/>
          <a:p>
            <a:pPr lvl="0" algn="ctr" rtl="1" fontAlgn="base">
              <a:spcBef>
                <a:spcPct val="0"/>
              </a:spcBef>
              <a:spcAft>
                <a:spcPct val="0"/>
              </a:spcAft>
            </a:pPr>
            <a:r>
              <a:rPr lang="ar-SA" sz="4000" b="1" dirty="0">
                <a:solidFill>
                  <a:schemeClr val="accent2">
                    <a:lumMod val="75000"/>
                  </a:schemeClr>
                </a:solidFill>
                <a:latin typeface="Adobe Arabic" pitchFamily="18" charset="-78"/>
                <a:ea typeface="Times New Roman" pitchFamily="18" charset="0"/>
                <a:cs typeface="Adobe Arabic" pitchFamily="18" charset="-78"/>
              </a:rPr>
              <a:t>الإحباط </a:t>
            </a:r>
            <a:r>
              <a:rPr lang="ar-SA" sz="4000" b="1" dirty="0" smtClean="0">
                <a:solidFill>
                  <a:schemeClr val="accent2">
                    <a:lumMod val="75000"/>
                  </a:schemeClr>
                </a:solidFill>
                <a:latin typeface="Adobe Arabic" pitchFamily="18" charset="-78"/>
                <a:ea typeface="Times New Roman" pitchFamily="18" charset="0"/>
                <a:cs typeface="Adobe Arabic" pitchFamily="18" charset="-78"/>
              </a:rPr>
              <a:t>الوظيفي</a:t>
            </a:r>
            <a:r>
              <a:rPr lang="ar-JO" sz="4000" b="1" dirty="0" smtClean="0">
                <a:solidFill>
                  <a:schemeClr val="accent2">
                    <a:lumMod val="75000"/>
                  </a:schemeClr>
                </a:solidFill>
                <a:latin typeface="Adobe Arabic" pitchFamily="18" charset="-78"/>
                <a:ea typeface="Times New Roman" pitchFamily="18" charset="0"/>
                <a:cs typeface="Adobe Arabic" pitchFamily="18" charset="-78"/>
              </a:rPr>
              <a:t>:</a:t>
            </a:r>
            <a:r>
              <a:rPr lang="ar-SA" sz="4000" b="1" dirty="0" smtClean="0">
                <a:solidFill>
                  <a:schemeClr val="accent2">
                    <a:lumMod val="75000"/>
                  </a:schemeClr>
                </a:solidFill>
                <a:latin typeface="Adobe Arabic" pitchFamily="18" charset="-78"/>
                <a:ea typeface="Times New Roman" pitchFamily="18" charset="0"/>
                <a:cs typeface="Adobe Arabic" pitchFamily="18" charset="-78"/>
              </a:rPr>
              <a:t> </a:t>
            </a:r>
            <a:endParaRPr lang="en-US" sz="4000" b="1" dirty="0">
              <a:solidFill>
                <a:schemeClr val="accent2">
                  <a:lumMod val="75000"/>
                </a:schemeClr>
              </a:solidFill>
              <a:latin typeface="Adobe Arabic" pitchFamily="18" charset="-78"/>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191000" y="1676400"/>
            <a:ext cx="7652825" cy="2175980"/>
          </a:xfrm>
          <a:prstGeom prst="rect">
            <a:avLst/>
          </a:prstGeom>
        </p:spPr>
        <p:txBody>
          <a:bodyPr wrap="square">
            <a:spAutoFit/>
          </a:bodyPr>
          <a:lstStyle/>
          <a:p>
            <a:pPr algn="just" rtl="1">
              <a:lnSpc>
                <a:spcPct val="115000"/>
              </a:lnSpc>
              <a:spcAft>
                <a:spcPts val="1000"/>
              </a:spcAft>
            </a:pPr>
            <a:r>
              <a:rPr lang="ar-SA" sz="2400" b="1" dirty="0">
                <a:latin typeface="Adobe Arabic" pitchFamily="18" charset="-78"/>
                <a:ea typeface="Times New Roman"/>
                <a:cs typeface="Adobe Arabic" pitchFamily="18" charset="-78"/>
              </a:rPr>
              <a:t>تلقى الأخلاقيات التي ذكرناها اهتماما كبيرا في الجامعات في الدول الأجنبية.</a:t>
            </a:r>
            <a:r>
              <a:rPr lang="ar-SA" sz="2400" dirty="0">
                <a:solidFill>
                  <a:srgbClr val="000000"/>
                </a:solidFill>
                <a:latin typeface="Adobe Arabic" pitchFamily="18" charset="-78"/>
                <a:ea typeface="Times New Roman"/>
                <a:cs typeface="Adobe Arabic" pitchFamily="18" charset="-78"/>
              </a:rPr>
              <a:t> </a:t>
            </a:r>
            <a:endParaRPr lang="en-US" sz="2400" dirty="0">
              <a:latin typeface="Adobe Arabic" pitchFamily="18" charset="-78"/>
              <a:ea typeface="Calibri"/>
              <a:cs typeface="Adobe Arabic" pitchFamily="18" charset="-78"/>
            </a:endParaRPr>
          </a:p>
          <a:p>
            <a:pPr algn="just" rtl="1">
              <a:lnSpc>
                <a:spcPct val="115000"/>
              </a:lnSpc>
              <a:spcAft>
                <a:spcPts val="1000"/>
              </a:spcAft>
            </a:pPr>
            <a:r>
              <a:rPr lang="ar-SA" sz="2400" b="1" dirty="0">
                <a:latin typeface="Adobe Arabic" pitchFamily="18" charset="-78"/>
                <a:ea typeface="Times New Roman"/>
                <a:cs typeface="Adobe Arabic" pitchFamily="18" charset="-78"/>
              </a:rPr>
              <a:t> فتجد </a:t>
            </a:r>
            <a:r>
              <a:rPr lang="ar-SA" sz="2400" b="1" dirty="0" smtClean="0">
                <a:latin typeface="Adobe Arabic" pitchFamily="18" charset="-78"/>
                <a:ea typeface="Times New Roman"/>
                <a:cs typeface="Adobe Arabic" pitchFamily="18" charset="-78"/>
              </a:rPr>
              <a:t>أن </a:t>
            </a:r>
            <a:r>
              <a:rPr lang="ar-SA" sz="2400" b="1" dirty="0">
                <a:latin typeface="Adobe Arabic" pitchFamily="18" charset="-78"/>
                <a:ea typeface="Times New Roman"/>
                <a:cs typeface="Adobe Arabic" pitchFamily="18" charset="-78"/>
              </a:rPr>
              <a:t>تدريس مادة في أخلاقيات المهنة أمرا شائعا. </a:t>
            </a:r>
            <a:endParaRPr lang="en-US" sz="2400" dirty="0">
              <a:latin typeface="Adobe Arabic" pitchFamily="18" charset="-78"/>
              <a:ea typeface="Calibri"/>
              <a:cs typeface="Adobe Arabic" pitchFamily="18" charset="-78"/>
            </a:endParaRPr>
          </a:p>
          <a:p>
            <a:pPr algn="just" rtl="1">
              <a:lnSpc>
                <a:spcPct val="115000"/>
              </a:lnSpc>
              <a:spcAft>
                <a:spcPts val="1000"/>
              </a:spcAft>
            </a:pPr>
            <a:r>
              <a:rPr lang="ar-SA" sz="2400" b="1" dirty="0">
                <a:latin typeface="Adobe Arabic" pitchFamily="18" charset="-78"/>
                <a:ea typeface="Times New Roman"/>
                <a:cs typeface="Adobe Arabic" pitchFamily="18" charset="-78"/>
              </a:rPr>
              <a:t>وكذلك في كليات الإدارة والتجارة تجد </a:t>
            </a:r>
            <a:r>
              <a:rPr lang="ar-SA" sz="2400" b="1" dirty="0" smtClean="0">
                <a:latin typeface="Adobe Arabic" pitchFamily="18" charset="-78"/>
                <a:ea typeface="Times New Roman"/>
                <a:cs typeface="Adobe Arabic" pitchFamily="18" charset="-78"/>
              </a:rPr>
              <a:t>أن </a:t>
            </a:r>
            <a:r>
              <a:rPr lang="ar-SA" sz="2400" b="1" dirty="0">
                <a:latin typeface="Adobe Arabic" pitchFamily="18" charset="-78"/>
                <a:ea typeface="Times New Roman"/>
                <a:cs typeface="Adobe Arabic" pitchFamily="18" charset="-78"/>
              </a:rPr>
              <a:t>أكثر الجامعات تُدرِّس مادة في أخلاقيات العمل والإدارة.</a:t>
            </a:r>
            <a:endParaRPr lang="en-US" sz="2400" dirty="0">
              <a:latin typeface="Adobe Arabic" pitchFamily="18" charset="-78"/>
              <a:ea typeface="Calibri"/>
              <a:cs typeface="Adobe Arabic" pitchFamily="18" charset="-78"/>
            </a:endParaRPr>
          </a:p>
          <a:p>
            <a:pPr algn="just" rtl="1">
              <a:lnSpc>
                <a:spcPct val="115000"/>
              </a:lnSpc>
              <a:spcAft>
                <a:spcPts val="1000"/>
              </a:spcAft>
            </a:pPr>
            <a:r>
              <a:rPr lang="ar-SA" sz="2400" b="1" dirty="0">
                <a:latin typeface="Adobe Arabic" pitchFamily="18" charset="-78"/>
                <a:ea typeface="Times New Roman"/>
                <a:cs typeface="Adobe Arabic" pitchFamily="18" charset="-78"/>
              </a:rPr>
              <a:t> بالإضافة لذلك فإنه يتم التطرق في بعض الأحيان لأخلاقيات المهنة في أثناء دراسة المواد الأخرى. </a:t>
            </a:r>
            <a:endParaRPr lang="en-US" sz="2400" dirty="0">
              <a:latin typeface="Adobe Arabic" pitchFamily="18" charset="-78"/>
              <a:ea typeface="Calibri"/>
              <a:cs typeface="Adobe Arabic" pitchFamily="18" charset="-78"/>
            </a:endParaRPr>
          </a:p>
        </p:txBody>
      </p:sp>
      <p:sp>
        <p:nvSpPr>
          <p:cNvPr id="2" name="Rectangle 1"/>
          <p:cNvSpPr/>
          <p:nvPr/>
        </p:nvSpPr>
        <p:spPr>
          <a:xfrm>
            <a:off x="7031811" y="762000"/>
            <a:ext cx="4291559" cy="729430"/>
          </a:xfrm>
          <a:prstGeom prst="rect">
            <a:avLst/>
          </a:prstGeom>
        </p:spPr>
        <p:txBody>
          <a:bodyPr wrap="none">
            <a:spAutoFit/>
          </a:bodyPr>
          <a:lstStyle/>
          <a:p>
            <a:pPr lvl="0" algn="ctr" rtl="1">
              <a:lnSpc>
                <a:spcPct val="115000"/>
              </a:lnSpc>
            </a:pPr>
            <a:r>
              <a:rPr lang="ar-SA" sz="3600" b="1" dirty="0">
                <a:solidFill>
                  <a:schemeClr val="accent2">
                    <a:lumMod val="75000"/>
                  </a:schemeClr>
                </a:solidFill>
                <a:latin typeface="Adobe Arabic" pitchFamily="18" charset="-78"/>
                <a:ea typeface="Times New Roman"/>
                <a:cs typeface="Adobe Arabic" pitchFamily="18" charset="-78"/>
              </a:rPr>
              <a:t>اهتمام الجامعات بأخلاقيات العمل</a:t>
            </a:r>
            <a:endParaRPr lang="en-US" sz="3600" dirty="0">
              <a:solidFill>
                <a:schemeClr val="accent2">
                  <a:lumMod val="75000"/>
                </a:schemeClr>
              </a:solidFill>
              <a:latin typeface="Adobe Arabic" pitchFamily="18" charset="-78"/>
              <a:ea typeface="Calibri"/>
              <a:cs typeface="Adobe Arabic" pitchFamily="18" charset="-78"/>
            </a:endParaRPr>
          </a:p>
        </p:txBody>
      </p:sp>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p:cNvPicPr>
            <a:picLocks noChangeAspect="1"/>
          </p:cNvPicPr>
          <p:nvPr/>
        </p:nvPicPr>
        <p:blipFill rotWithShape="1">
          <a:blip r:embed="rId2"/>
          <a:srcRect b="11579"/>
          <a:stretch/>
        </p:blipFill>
        <p:spPr>
          <a:xfrm>
            <a:off x="533400" y="2971800"/>
            <a:ext cx="3626498" cy="2438400"/>
          </a:xfrm>
          <a:prstGeom prst="rect">
            <a:avLst/>
          </a:prstGeom>
        </p:spPr>
      </p:pic>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15361" name="Picture 696" descr="Description: D:\حقايب\حقائب شهر 5\صور التميز الوظيفي\images (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446125"/>
            <a:ext cx="3886200" cy="294841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419600" y="2286000"/>
            <a:ext cx="7042640" cy="2246769"/>
          </a:xfrm>
          <a:prstGeom prst="rect">
            <a:avLst/>
          </a:prstGeom>
        </p:spPr>
        <p:txBody>
          <a:bodyPr wrap="square">
            <a:spAutoFit/>
          </a:bodyPr>
          <a:lstStyle/>
          <a:p>
            <a:pPr algn="r"/>
            <a:r>
              <a:rPr lang="ar-SA" sz="2800" dirty="0">
                <a:ea typeface="Times New Roman"/>
                <a:cs typeface="Adobe Arabic" pitchFamily="18" charset="-78"/>
              </a:rPr>
              <a:t>الضغوط التي يفرضها بعض المديرين على الشركة ليستمروا في مناصبهم.</a:t>
            </a:r>
            <a:br>
              <a:rPr lang="ar-SA" sz="2800" dirty="0">
                <a:ea typeface="Times New Roman"/>
                <a:cs typeface="Adobe Arabic" pitchFamily="18" charset="-78"/>
              </a:rPr>
            </a:br>
            <a:r>
              <a:rPr lang="ar-SA" sz="2800" dirty="0">
                <a:ea typeface="Times New Roman"/>
                <a:cs typeface="Adobe Arabic" pitchFamily="18" charset="-78"/>
              </a:rPr>
              <a:t> الخوف والصمت إزاء تجاوزات الكبار في المؤسسة.</a:t>
            </a:r>
            <a:r>
              <a:rPr lang="ar-SA" sz="2800" dirty="0">
                <a:solidFill>
                  <a:srgbClr val="000000"/>
                </a:solidFill>
                <a:ea typeface="Times New Roman"/>
                <a:cs typeface="Adobe Arabic" pitchFamily="18" charset="-78"/>
              </a:rPr>
              <a:t> </a:t>
            </a:r>
            <a:r>
              <a:rPr lang="ar-SA" sz="2800" dirty="0">
                <a:ea typeface="Times New Roman"/>
                <a:cs typeface="Adobe Arabic" pitchFamily="18" charset="-78"/>
              </a:rPr>
              <a:t/>
            </a:r>
            <a:br>
              <a:rPr lang="ar-SA" sz="2800" dirty="0">
                <a:ea typeface="Times New Roman"/>
                <a:cs typeface="Adobe Arabic" pitchFamily="18" charset="-78"/>
              </a:rPr>
            </a:br>
            <a:r>
              <a:rPr lang="ar-SA" sz="2800" dirty="0">
                <a:ea typeface="Times New Roman"/>
                <a:cs typeface="Adobe Arabic" pitchFamily="18" charset="-78"/>
              </a:rPr>
              <a:t> وجود مجلس إدارة ضعيف تمزقه الخلافات والصراعات.</a:t>
            </a:r>
            <a:br>
              <a:rPr lang="ar-SA" sz="2800" dirty="0">
                <a:ea typeface="Times New Roman"/>
                <a:cs typeface="Adobe Arabic" pitchFamily="18" charset="-78"/>
              </a:rPr>
            </a:br>
            <a:r>
              <a:rPr lang="ar-SA" sz="2800" dirty="0">
                <a:ea typeface="Times New Roman"/>
                <a:cs typeface="Adobe Arabic" pitchFamily="18" charset="-78"/>
              </a:rPr>
              <a:t> الاعتقاد بأن حسن أداء بعض المهام يستلزم أحيانا اتخاذ أساليب غير أخلاقية.</a:t>
            </a:r>
            <a:br>
              <a:rPr lang="ar-SA" sz="2800" dirty="0">
                <a:ea typeface="Times New Roman"/>
                <a:cs typeface="Adobe Arabic" pitchFamily="18" charset="-78"/>
              </a:rPr>
            </a:br>
            <a:endParaRPr lang="ar-EG" sz="2800" dirty="0">
              <a:cs typeface="Adobe Arabic" pitchFamily="18" charset="-78"/>
            </a:endParaRPr>
          </a:p>
        </p:txBody>
      </p:sp>
      <p:sp>
        <p:nvSpPr>
          <p:cNvPr id="2" name="Rectangle 1"/>
          <p:cNvSpPr/>
          <p:nvPr/>
        </p:nvSpPr>
        <p:spPr>
          <a:xfrm>
            <a:off x="3352800" y="838200"/>
            <a:ext cx="8812161" cy="584775"/>
          </a:xfrm>
          <a:prstGeom prst="rect">
            <a:avLst/>
          </a:prstGeom>
        </p:spPr>
        <p:txBody>
          <a:bodyPr wrap="square">
            <a:spAutoFit/>
          </a:bodyPr>
          <a:lstStyle/>
          <a:p>
            <a:pPr lvl="0" algn="ctr" rtl="1" fontAlgn="base">
              <a:spcBef>
                <a:spcPct val="0"/>
              </a:spcBef>
              <a:spcAft>
                <a:spcPct val="0"/>
              </a:spcAft>
            </a:pPr>
            <a:r>
              <a:rPr lang="ar-SA" sz="3200" b="1" dirty="0">
                <a:solidFill>
                  <a:schemeClr val="accent2">
                    <a:lumMod val="75000"/>
                  </a:schemeClr>
                </a:solidFill>
                <a:latin typeface="Adobe Arabic" pitchFamily="18" charset="-78"/>
                <a:ea typeface="Times New Roman" pitchFamily="18" charset="0"/>
                <a:cs typeface="Adobe Arabic" pitchFamily="18" charset="-78"/>
              </a:rPr>
              <a:t>أسباب الانهيارات الأخلاقية </a:t>
            </a:r>
            <a:r>
              <a:rPr lang="ar-SA" sz="3200" b="1" dirty="0" smtClean="0">
                <a:solidFill>
                  <a:schemeClr val="accent2">
                    <a:lumMod val="75000"/>
                  </a:schemeClr>
                </a:solidFill>
                <a:latin typeface="Adobe Arabic" pitchFamily="18" charset="-78"/>
                <a:ea typeface="Times New Roman" pitchFamily="18" charset="0"/>
                <a:cs typeface="Adobe Arabic" pitchFamily="18" charset="-78"/>
              </a:rPr>
              <a:t>للشركات </a:t>
            </a:r>
            <a:r>
              <a:rPr lang="ar-SA" sz="3200" b="1" dirty="0">
                <a:solidFill>
                  <a:schemeClr val="accent2">
                    <a:lumMod val="75000"/>
                  </a:schemeClr>
                </a:solidFill>
                <a:latin typeface="Adobe Arabic" pitchFamily="18" charset="-78"/>
                <a:ea typeface="Times New Roman" pitchFamily="18" charset="0"/>
                <a:cs typeface="Adobe Arabic" pitchFamily="18" charset="-78"/>
              </a:rPr>
              <a:t>و المؤسسات غير الهادفة للربح</a:t>
            </a:r>
            <a:endParaRPr lang="ar-SA" sz="3600" dirty="0">
              <a:solidFill>
                <a:schemeClr val="accent2">
                  <a:lumMod val="75000"/>
                </a:schemeClr>
              </a:solidFill>
              <a:latin typeface="Adobe Arabic" pitchFamily="18" charset="-78"/>
              <a:cs typeface="Adobe Arabic" pitchFamily="18" charset="-78"/>
            </a:endParaRPr>
          </a:p>
        </p:txBody>
      </p:sp>
      <p:sp>
        <p:nvSpPr>
          <p:cNvPr id="8" name="Half Frame 7"/>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1676401" y="-170765"/>
            <a:ext cx="22961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rtl="1" fontAlgn="base">
              <a:spcBef>
                <a:spcPct val="0"/>
              </a:spcBef>
              <a:spcAft>
                <a:spcPct val="0"/>
              </a:spcAft>
            </a:pPr>
            <a:endParaRPr lang="en-US" dirty="0">
              <a:latin typeface="Adobe Arabic" pitchFamily="18" charset="-78"/>
              <a:cs typeface="Adobe Arabic" pitchFamily="18" charset="-78"/>
            </a:endParaRPr>
          </a:p>
          <a:p>
            <a:pPr eaLnBrk="0" fontAlgn="base" hangingPunct="0">
              <a:spcBef>
                <a:spcPct val="0"/>
              </a:spcBef>
              <a:spcAft>
                <a:spcPct val="0"/>
              </a:spcAft>
            </a:pPr>
            <a:endParaRPr lang="en-US" dirty="0">
              <a:latin typeface="Adobe Arabic" pitchFamily="18" charset="-78"/>
              <a:cs typeface="Adobe Arabic" pitchFamily="18" charset="-78"/>
            </a:endParaRPr>
          </a:p>
        </p:txBody>
      </p:sp>
      <p:pic>
        <p:nvPicPr>
          <p:cNvPr id="7" name="Picture 6" descr="D:\حقايب\حقائب شهر 5\صور التميز الوظيفي\images (10).jpg"/>
          <p:cNvPicPr/>
          <p:nvPr/>
        </p:nvPicPr>
        <p:blipFill>
          <a:blip r:embed="rId2">
            <a:extLst>
              <a:ext uri="{28A0092B-C50C-407E-A947-70E740481C1C}">
                <a14:useLocalDpi xmlns:a14="http://schemas.microsoft.com/office/drawing/2010/main" val="0"/>
              </a:ext>
            </a:extLst>
          </a:blip>
          <a:srcRect/>
          <a:stretch>
            <a:fillRect/>
          </a:stretch>
        </p:blipFill>
        <p:spPr bwMode="auto">
          <a:xfrm>
            <a:off x="549876" y="2819400"/>
            <a:ext cx="2802924" cy="27472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Rectangle 3"/>
          <p:cNvSpPr>
            <a:spLocks noChangeArrowheads="1"/>
          </p:cNvSpPr>
          <p:nvPr/>
        </p:nvSpPr>
        <p:spPr bwMode="auto">
          <a:xfrm rot="10800000" flipV="1">
            <a:off x="3733799" y="1715478"/>
            <a:ext cx="7728829" cy="3867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126960" numCol="1" anchor="ctr" anchorCtr="0" compatLnSpc="1">
            <a:prstTxWarp prst="textNoShape">
              <a:avLst/>
            </a:prstTxWarp>
            <a:spAutoFit/>
          </a:bodyPr>
          <a:lstStyle/>
          <a:p>
            <a:pPr marL="342900" indent="-342900" algn="just" rtl="1" fontAlgn="base">
              <a:spcBef>
                <a:spcPct val="0"/>
              </a:spcBef>
              <a:spcAft>
                <a:spcPct val="0"/>
              </a:spcAft>
              <a:buFont typeface="Arial" panose="020B0604020202020204" pitchFamily="34" charset="0"/>
              <a:buChar char="•"/>
            </a:pPr>
            <a:r>
              <a:rPr lang="ar-SA" sz="2400" dirty="0">
                <a:latin typeface="Adobe Arabic" pitchFamily="18" charset="-78"/>
                <a:ea typeface="Times New Roman" pitchFamily="18" charset="0"/>
                <a:cs typeface="Adobe Arabic" pitchFamily="18" charset="-78"/>
              </a:rPr>
              <a:t>عدم وجود تضاد في المصالح </a:t>
            </a:r>
            <a:r>
              <a:rPr lang="en-US" sz="2400" dirty="0">
                <a:latin typeface="Adobe Arabic" pitchFamily="18" charset="-78"/>
                <a:ea typeface="Times New Roman" pitchFamily="18" charset="0"/>
                <a:cs typeface="Adobe Arabic" pitchFamily="18" charset="-78"/>
              </a:rPr>
              <a:t>Conflict of Interest</a:t>
            </a:r>
            <a:r>
              <a:rPr lang="ar-SA" sz="2400" dirty="0">
                <a:latin typeface="Adobe Arabic" pitchFamily="18" charset="-78"/>
                <a:ea typeface="Times New Roman" pitchFamily="18" charset="0"/>
                <a:cs typeface="Adobe Arabic" pitchFamily="18" charset="-78"/>
              </a:rPr>
              <a:t> مثل </a:t>
            </a:r>
            <a:r>
              <a:rPr lang="ar-SA" sz="2400" dirty="0" smtClean="0">
                <a:latin typeface="Adobe Arabic" pitchFamily="18" charset="-78"/>
                <a:ea typeface="Times New Roman" pitchFamily="18" charset="0"/>
                <a:cs typeface="Adobe Arabic" pitchFamily="18" charset="-78"/>
              </a:rPr>
              <a:t>أن </a:t>
            </a:r>
            <a:r>
              <a:rPr lang="ar-SA" sz="2400" dirty="0">
                <a:latin typeface="Adobe Arabic" pitchFamily="18" charset="-78"/>
                <a:ea typeface="Times New Roman" pitchFamily="18" charset="0"/>
                <a:cs typeface="Adobe Arabic" pitchFamily="18" charset="-78"/>
              </a:rPr>
              <a:t>تعمل في مؤسسة وتعمل مستشارا لمورديها أو تتقاض هدايا أو أجراً من منافسيها أو تتملك حصة في شركة تعمل كمنافس أو عميل او مرد للشركة التي أعمل بها.</a:t>
            </a:r>
            <a:endParaRPr lang="en-US" sz="2400" dirty="0">
              <a:latin typeface="Adobe Arabic" pitchFamily="18" charset="-78"/>
              <a:ea typeface="Calibri" pitchFamily="34" charset="0"/>
              <a:cs typeface="Adobe Arabic" pitchFamily="18" charset="-78"/>
            </a:endParaRPr>
          </a:p>
          <a:p>
            <a:pPr marL="342900" indent="-342900" algn="just" rtl="1" eaLnBrk="0" fontAlgn="base" hangingPunct="0">
              <a:spcBef>
                <a:spcPct val="0"/>
              </a:spcBef>
              <a:spcAft>
                <a:spcPct val="0"/>
              </a:spcAft>
              <a:buFont typeface="Arial" panose="020B0604020202020204" pitchFamily="34" charset="0"/>
              <a:buChar char="•"/>
            </a:pPr>
            <a:r>
              <a:rPr lang="ar-SA" sz="2400" dirty="0" smtClean="0">
                <a:latin typeface="Adobe Arabic" pitchFamily="18" charset="-78"/>
                <a:ea typeface="Times New Roman" pitchFamily="18" charset="0"/>
                <a:cs typeface="Adobe Arabic" pitchFamily="18" charset="-78"/>
              </a:rPr>
              <a:t>من </a:t>
            </a:r>
            <a:r>
              <a:rPr lang="ar-SA" sz="2400" dirty="0">
                <a:latin typeface="Adobe Arabic" pitchFamily="18" charset="-78"/>
                <a:ea typeface="Times New Roman" pitchFamily="18" charset="0"/>
                <a:cs typeface="Adobe Arabic" pitchFamily="18" charset="-78"/>
              </a:rPr>
              <a:t>الأمور المحددة في ميثاق شركة </a:t>
            </a:r>
            <a:r>
              <a:rPr lang="ar-SA" sz="2400" dirty="0" err="1">
                <a:latin typeface="Adobe Arabic" pitchFamily="18" charset="-78"/>
                <a:ea typeface="Times New Roman" pitchFamily="18" charset="0"/>
                <a:cs typeface="Adobe Arabic" pitchFamily="18" charset="-78"/>
              </a:rPr>
              <a:t>كريزلر</a:t>
            </a:r>
            <a:r>
              <a:rPr lang="ar-SA" sz="2400" dirty="0">
                <a:latin typeface="Adobe Arabic" pitchFamily="18" charset="-78"/>
                <a:ea typeface="Times New Roman" pitchFamily="18" charset="0"/>
                <a:cs typeface="Adobe Arabic" pitchFamily="18" charset="-78"/>
              </a:rPr>
              <a:t> </a:t>
            </a:r>
            <a:r>
              <a:rPr lang="ar-SA" sz="2400" dirty="0" smtClean="0">
                <a:latin typeface="Adobe Arabic" pitchFamily="18" charset="-78"/>
                <a:ea typeface="Times New Roman" pitchFamily="18" charset="0"/>
                <a:cs typeface="Adobe Arabic" pitchFamily="18" charset="-78"/>
              </a:rPr>
              <a:t>أن </a:t>
            </a:r>
            <a:r>
              <a:rPr lang="ar-SA" sz="2400" dirty="0">
                <a:latin typeface="Adobe Arabic" pitchFamily="18" charset="-78"/>
                <a:ea typeface="Times New Roman" pitchFamily="18" charset="0"/>
                <a:cs typeface="Adobe Arabic" pitchFamily="18" charset="-78"/>
              </a:rPr>
              <a:t>المديرين لا يجوز لهم تملك ما يزيد عن واحد في الألف من أسهم أي شركة منافسة أو موردة أو عميلة للشركة</a:t>
            </a:r>
            <a:endParaRPr lang="en-US" sz="2400" dirty="0">
              <a:latin typeface="Adobe Arabic" pitchFamily="18" charset="-78"/>
              <a:ea typeface="Calibri" pitchFamily="34" charset="0"/>
              <a:cs typeface="Adobe Arabic" pitchFamily="18" charset="-78"/>
            </a:endParaRPr>
          </a:p>
          <a:p>
            <a:pPr marL="342900" indent="-342900" algn="just" rtl="1" eaLnBrk="0" fontAlgn="base" hangingPunct="0">
              <a:spcBef>
                <a:spcPct val="0"/>
              </a:spcBef>
              <a:spcAft>
                <a:spcPct val="0"/>
              </a:spcAft>
              <a:buFont typeface="Arial" panose="020B0604020202020204" pitchFamily="34" charset="0"/>
              <a:buChar char="•"/>
            </a:pPr>
            <a:r>
              <a:rPr lang="ar-SA" sz="2400" dirty="0">
                <a:latin typeface="Adobe Arabic" pitchFamily="18" charset="-78"/>
                <a:ea typeface="Times New Roman" pitchFamily="18" charset="0"/>
                <a:cs typeface="Adobe Arabic" pitchFamily="18" charset="-78"/>
              </a:rPr>
              <a:t>عدم الغش والخداع والكذب بأي نوع ومع أي جهة. فلا يجوز للبائع </a:t>
            </a:r>
            <a:r>
              <a:rPr lang="ar-SA" sz="2400" dirty="0" smtClean="0">
                <a:latin typeface="Adobe Arabic" pitchFamily="18" charset="-78"/>
                <a:ea typeface="Times New Roman" pitchFamily="18" charset="0"/>
                <a:cs typeface="Adobe Arabic" pitchFamily="18" charset="-78"/>
              </a:rPr>
              <a:t>أن </a:t>
            </a:r>
            <a:r>
              <a:rPr lang="ar-SA" sz="2400" dirty="0">
                <a:latin typeface="Adobe Arabic" pitchFamily="18" charset="-78"/>
                <a:ea typeface="Times New Roman" pitchFamily="18" charset="0"/>
                <a:cs typeface="Adobe Arabic" pitchFamily="18" charset="-78"/>
              </a:rPr>
              <a:t>يخدع المشتري ولا للشركة </a:t>
            </a:r>
            <a:r>
              <a:rPr lang="ar-SA" sz="2400" dirty="0" smtClean="0">
                <a:latin typeface="Adobe Arabic" pitchFamily="18" charset="-78"/>
                <a:ea typeface="Times New Roman" pitchFamily="18" charset="0"/>
                <a:cs typeface="Adobe Arabic" pitchFamily="18" charset="-78"/>
              </a:rPr>
              <a:t>أن </a:t>
            </a:r>
            <a:r>
              <a:rPr lang="ar-SA" sz="2400" dirty="0">
                <a:latin typeface="Adobe Arabic" pitchFamily="18" charset="-78"/>
                <a:ea typeface="Times New Roman" pitchFamily="18" charset="0"/>
                <a:cs typeface="Adobe Arabic" pitchFamily="18" charset="-78"/>
              </a:rPr>
              <a:t>تخدع مورديها ولا للمتقدم لوظيفة </a:t>
            </a:r>
            <a:r>
              <a:rPr lang="ar-SA" sz="2400" dirty="0" smtClean="0">
                <a:latin typeface="Adobe Arabic" pitchFamily="18" charset="-78"/>
                <a:ea typeface="Times New Roman" pitchFamily="18" charset="0"/>
                <a:cs typeface="Adobe Arabic" pitchFamily="18" charset="-78"/>
              </a:rPr>
              <a:t>أن </a:t>
            </a:r>
            <a:r>
              <a:rPr lang="ar-SA" sz="2400" dirty="0">
                <a:latin typeface="Adobe Arabic" pitchFamily="18" charset="-78"/>
                <a:ea typeface="Times New Roman" pitchFamily="18" charset="0"/>
                <a:cs typeface="Adobe Arabic" pitchFamily="18" charset="-78"/>
              </a:rPr>
              <a:t>يخدع شركة التوظيف ولا للمرؤوس </a:t>
            </a:r>
            <a:r>
              <a:rPr lang="ar-SA" sz="2400" dirty="0" smtClean="0">
                <a:latin typeface="Adobe Arabic" pitchFamily="18" charset="-78"/>
                <a:ea typeface="Times New Roman" pitchFamily="18" charset="0"/>
                <a:cs typeface="Adobe Arabic" pitchFamily="18" charset="-78"/>
              </a:rPr>
              <a:t>أن </a:t>
            </a:r>
            <a:r>
              <a:rPr lang="ar-SA" sz="2400" dirty="0">
                <a:latin typeface="Adobe Arabic" pitchFamily="18" charset="-78"/>
                <a:ea typeface="Times New Roman" pitchFamily="18" charset="0"/>
                <a:cs typeface="Adobe Arabic" pitchFamily="18" charset="-78"/>
              </a:rPr>
              <a:t>يكذب على رئيسه والعكس</a:t>
            </a:r>
            <a:endParaRPr lang="en-US" sz="2400" dirty="0">
              <a:latin typeface="Adobe Arabic" pitchFamily="18" charset="-78"/>
              <a:cs typeface="Adobe Arabic" pitchFamily="18" charset="-78"/>
            </a:endParaRPr>
          </a:p>
          <a:p>
            <a:pPr marL="342900" indent="-342900" algn="just" rtl="1" eaLnBrk="0" fontAlgn="base" hangingPunct="0">
              <a:spcBef>
                <a:spcPct val="0"/>
              </a:spcBef>
              <a:spcAft>
                <a:spcPct val="0"/>
              </a:spcAft>
              <a:buFont typeface="Arial" panose="020B0604020202020204" pitchFamily="34" charset="0"/>
              <a:buChar char="•"/>
            </a:pPr>
            <a:r>
              <a:rPr lang="ar-SA" sz="2400" dirty="0">
                <a:latin typeface="Adobe Arabic" pitchFamily="18" charset="-78"/>
                <a:ea typeface="Times New Roman" pitchFamily="18" charset="0"/>
                <a:cs typeface="Adobe Arabic" pitchFamily="18" charset="-78"/>
              </a:rPr>
              <a:t>الحفاظ على البيئة بمعنى عدم تلويث البيئة بمخلفات الإنتاج ويشمل عدم تلويث الهواء والبحار والأنهار والأرض. </a:t>
            </a:r>
            <a:endParaRPr lang="ar-SA" sz="2400" dirty="0">
              <a:latin typeface="Adobe Arabic" pitchFamily="18" charset="-78"/>
              <a:cs typeface="Adobe Arabic" pitchFamily="18" charset="-78"/>
            </a:endParaRPr>
          </a:p>
        </p:txBody>
      </p:sp>
      <p:sp>
        <p:nvSpPr>
          <p:cNvPr id="2" name="Rectangle 1"/>
          <p:cNvSpPr/>
          <p:nvPr/>
        </p:nvSpPr>
        <p:spPr>
          <a:xfrm>
            <a:off x="5931119" y="762000"/>
            <a:ext cx="5402440" cy="640175"/>
          </a:xfrm>
          <a:prstGeom prst="rect">
            <a:avLst/>
          </a:prstGeom>
        </p:spPr>
        <p:txBody>
          <a:bodyPr wrap="none">
            <a:spAutoFit/>
          </a:bodyPr>
          <a:lstStyle/>
          <a:p>
            <a:pPr marL="228600" lvl="0" algn="ctr" rtl="1">
              <a:lnSpc>
                <a:spcPct val="115000"/>
              </a:lnSpc>
              <a:tabLst>
                <a:tab pos="3712210" algn="l"/>
              </a:tabLst>
            </a:pPr>
            <a:r>
              <a:rPr lang="ar-SA" sz="3200" b="1" dirty="0">
                <a:solidFill>
                  <a:schemeClr val="accent2">
                    <a:lumMod val="75000"/>
                  </a:schemeClr>
                </a:solidFill>
                <a:ea typeface="Times New Roman"/>
                <a:cs typeface="Adobe Arabic" pitchFamily="18" charset="-78"/>
              </a:rPr>
              <a:t>من أخلاقيات العمل التي نسمع عنها في الخارج </a:t>
            </a:r>
            <a:endParaRPr lang="en-US" sz="2000" dirty="0">
              <a:solidFill>
                <a:schemeClr val="accent2">
                  <a:lumMod val="75000"/>
                </a:schemeClr>
              </a:solidFill>
              <a:ea typeface="Calibri"/>
              <a:cs typeface="Adobe Arabic" pitchFamily="18" charset="-78"/>
            </a:endParaRPr>
          </a:p>
        </p:txBody>
      </p:sp>
      <p:sp>
        <p:nvSpPr>
          <p:cNvPr id="9" name="Half Frame 8"/>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10574270" y="5011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rtl="1" fontAlgn="base">
              <a:spcBef>
                <a:spcPct val="0"/>
              </a:spcBef>
              <a:spcAft>
                <a:spcPct val="0"/>
              </a:spcAft>
            </a:pPr>
            <a:endParaRPr lang="ar-EG" dirty="0">
              <a:latin typeface="Adobe Arabic" pitchFamily="18" charset="-78"/>
              <a:cs typeface="Adobe Arabic" pitchFamily="18" charset="-78"/>
            </a:endParaRPr>
          </a:p>
        </p:txBody>
      </p:sp>
      <p:sp>
        <p:nvSpPr>
          <p:cNvPr id="6" name="Rectangle 5"/>
          <p:cNvSpPr/>
          <p:nvPr/>
        </p:nvSpPr>
        <p:spPr>
          <a:xfrm>
            <a:off x="4038600" y="501134"/>
            <a:ext cx="5061585" cy="1323439"/>
          </a:xfrm>
          <a:prstGeom prst="rect">
            <a:avLst/>
          </a:prstGeom>
        </p:spPr>
        <p:txBody>
          <a:bodyPr wrap="square">
            <a:spAutoFit/>
          </a:bodyPr>
          <a:lstStyle/>
          <a:p>
            <a:pPr rtl="1" fontAlgn="base">
              <a:spcBef>
                <a:spcPct val="0"/>
              </a:spcBef>
              <a:spcAft>
                <a:spcPct val="0"/>
              </a:spcAft>
              <a:tabLst>
                <a:tab pos="3236913" algn="ctr"/>
                <a:tab pos="5918200" algn="l"/>
              </a:tabLst>
            </a:pPr>
            <a:r>
              <a:rPr lang="ar-JO" sz="8000" b="1" dirty="0" smtClean="0">
                <a:solidFill>
                  <a:srgbClr val="C00000"/>
                </a:solidFill>
                <a:latin typeface="Adobe Arabic" pitchFamily="18" charset="-78"/>
                <a:ea typeface="Calibri" pitchFamily="34" charset="0"/>
                <a:cs typeface="Adobe Arabic" pitchFamily="18" charset="-78"/>
              </a:rPr>
              <a:t>ا</a:t>
            </a:r>
            <a:r>
              <a:rPr lang="ar-SA" sz="8000" b="1" dirty="0" err="1" smtClean="0">
                <a:solidFill>
                  <a:srgbClr val="C00000"/>
                </a:solidFill>
                <a:latin typeface="Adobe Arabic" pitchFamily="18" charset="-78"/>
                <a:ea typeface="Calibri" pitchFamily="34" charset="0"/>
                <a:cs typeface="Adobe Arabic" pitchFamily="18" charset="-78"/>
              </a:rPr>
              <a:t>ستراحة</a:t>
            </a:r>
            <a:r>
              <a:rPr lang="ar-SA" sz="8000" b="1" dirty="0" smtClean="0">
                <a:solidFill>
                  <a:srgbClr val="C00000"/>
                </a:solidFill>
                <a:latin typeface="Adobe Arabic" pitchFamily="18" charset="-78"/>
                <a:ea typeface="Calibri" pitchFamily="34" charset="0"/>
                <a:cs typeface="Adobe Arabic" pitchFamily="18" charset="-78"/>
              </a:rPr>
              <a:t> </a:t>
            </a:r>
            <a:r>
              <a:rPr lang="ar-SA" sz="8000" b="1" dirty="0">
                <a:solidFill>
                  <a:srgbClr val="C00000"/>
                </a:solidFill>
                <a:latin typeface="Adobe Arabic" pitchFamily="18" charset="-78"/>
                <a:ea typeface="Calibri" pitchFamily="34" charset="0"/>
                <a:cs typeface="Adobe Arabic" pitchFamily="18" charset="-78"/>
              </a:rPr>
              <a:t>	</a:t>
            </a:r>
            <a:endParaRPr lang="en-US" sz="900" dirty="0">
              <a:solidFill>
                <a:srgbClr val="C00000"/>
              </a:solidFill>
              <a:latin typeface="Adobe Arabic" pitchFamily="18" charset="-78"/>
              <a:cs typeface="Adobe Arabic" pitchFamily="18" charset="-78"/>
            </a:endParaRPr>
          </a:p>
        </p:txBody>
      </p:sp>
      <p:pic>
        <p:nvPicPr>
          <p:cNvPr id="2050" name="Picture 2" descr="How And When To Give Your Students With Special Needs A Break - Friendship  Circle - Special Needs Blog : Friendship Circle — Special Needs Blo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2286000"/>
            <a:ext cx="5864225" cy="3665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3733800" y="2015613"/>
            <a:ext cx="6916616" cy="4154984"/>
          </a:xfrm>
          <a:prstGeom prst="rect">
            <a:avLst/>
          </a:prstGeom>
        </p:spPr>
        <p:txBody>
          <a:bodyPr wrap="square">
            <a:spAutoFit/>
          </a:bodyPr>
          <a:lstStyle/>
          <a:p>
            <a:pPr marL="342900" indent="-342900" algn="r" rtl="1">
              <a:buBlip>
                <a:blip r:embed="rId2"/>
              </a:buBlip>
            </a:pPr>
            <a:r>
              <a:rPr lang="ar-EG" sz="2400" b="1" dirty="0">
                <a:solidFill>
                  <a:srgbClr val="000000"/>
                </a:solidFill>
                <a:ea typeface="Times New Roman"/>
                <a:cs typeface="Adobe Arabic" pitchFamily="18" charset="-78"/>
              </a:rPr>
              <a:t>الانتماء الوظيفي</a:t>
            </a:r>
            <a:endParaRPr lang="en-US" sz="2400" dirty="0"/>
          </a:p>
          <a:p>
            <a:pPr marL="342900" indent="-342900" algn="r" rtl="1">
              <a:buBlip>
                <a:blip r:embed="rId2"/>
              </a:buBlip>
              <a:tabLst>
                <a:tab pos="576580" algn="l"/>
              </a:tabLst>
            </a:pPr>
            <a:r>
              <a:rPr lang="ar-EG" sz="2400" b="1" dirty="0">
                <a:ea typeface="Times New Roman"/>
                <a:cs typeface="Adobe Arabic" pitchFamily="18" charset="-78"/>
              </a:rPr>
              <a:t>مفهوم الرضا الوظيفي</a:t>
            </a:r>
            <a:endParaRPr lang="ar-EG" sz="2400" dirty="0">
              <a:cs typeface="Adobe Arabic" pitchFamily="18" charset="-78"/>
            </a:endParaRPr>
          </a:p>
          <a:p>
            <a:pPr marL="342900" indent="-342900" algn="r" rtl="1">
              <a:buBlip>
                <a:blip r:embed="rId2"/>
              </a:buBlip>
              <a:tabLst>
                <a:tab pos="576580" algn="l"/>
              </a:tabLst>
            </a:pPr>
            <a:r>
              <a:rPr lang="ar-EG" sz="2400" b="1" dirty="0">
                <a:ea typeface="Times New Roman"/>
                <a:cs typeface="Adobe Arabic" pitchFamily="18" charset="-78"/>
              </a:rPr>
              <a:t>أهمية الرضا الوظيفي بالنسبة للفرد &amp; في رفع الروح المعنوية.</a:t>
            </a:r>
            <a:endParaRPr lang="ar-EG" sz="2400" dirty="0">
              <a:cs typeface="Adobe Arabic" pitchFamily="18" charset="-78"/>
            </a:endParaRPr>
          </a:p>
          <a:p>
            <a:pPr marL="342900" indent="-342900" algn="r" rtl="1">
              <a:buBlip>
                <a:blip r:embed="rId2"/>
              </a:buBlip>
              <a:tabLst>
                <a:tab pos="576580" algn="l"/>
              </a:tabLst>
            </a:pPr>
            <a:r>
              <a:rPr lang="ar-EG" sz="2400" b="1" dirty="0">
                <a:ea typeface="Times New Roman"/>
                <a:cs typeface="Adobe Arabic" pitchFamily="18" charset="-78"/>
              </a:rPr>
              <a:t>عوامل وعناصر الرضا عن العمل .</a:t>
            </a:r>
            <a:endParaRPr lang="ar-EG" sz="2400" dirty="0">
              <a:cs typeface="Adobe Arabic" pitchFamily="18" charset="-78"/>
            </a:endParaRPr>
          </a:p>
          <a:p>
            <a:pPr marL="342900" indent="-342900" algn="r" rtl="1">
              <a:buBlip>
                <a:blip r:embed="rId2"/>
              </a:buBlip>
              <a:tabLst>
                <a:tab pos="576580" algn="l"/>
              </a:tabLst>
            </a:pPr>
            <a:r>
              <a:rPr lang="ar-EG" sz="2400" b="1" dirty="0">
                <a:ea typeface="Times New Roman"/>
                <a:cs typeface="Adobe Arabic" pitchFamily="18" charset="-78"/>
              </a:rPr>
              <a:t>نتائج الرضا أو عدمه عن العمل .</a:t>
            </a:r>
            <a:endParaRPr lang="ar-EG" sz="2400" dirty="0">
              <a:cs typeface="Adobe Arabic" pitchFamily="18" charset="-78"/>
            </a:endParaRPr>
          </a:p>
          <a:p>
            <a:pPr marL="342900" indent="-342900" algn="r" rtl="1">
              <a:buBlip>
                <a:blip r:embed="rId2"/>
              </a:buBlip>
              <a:tabLst>
                <a:tab pos="576580" algn="l"/>
              </a:tabLst>
            </a:pPr>
            <a:r>
              <a:rPr lang="ar-EG" sz="2400" b="1" dirty="0">
                <a:ea typeface="Times New Roman"/>
                <a:cs typeface="Adobe Arabic" pitchFamily="18" charset="-78"/>
              </a:rPr>
              <a:t>نموذج بورتر و لولر .</a:t>
            </a:r>
            <a:endParaRPr lang="en-US" sz="2400" dirty="0"/>
          </a:p>
          <a:p>
            <a:pPr marL="342900" indent="-342900" algn="r" rtl="1">
              <a:buBlip>
                <a:blip r:embed="rId2"/>
              </a:buBlip>
            </a:pPr>
            <a:r>
              <a:rPr lang="ar-SA" sz="2400" b="1" dirty="0">
                <a:ea typeface="Times New Roman"/>
                <a:cs typeface="Adobe Arabic" pitchFamily="18" charset="-78"/>
              </a:rPr>
              <a:t>مفهوم الولاء التنظيمي .</a:t>
            </a:r>
            <a:endParaRPr lang="en-US" sz="2400" dirty="0"/>
          </a:p>
          <a:p>
            <a:pPr marL="342900" indent="-342900" algn="r" rtl="1">
              <a:buBlip>
                <a:blip r:embed="rId2"/>
              </a:buBlip>
            </a:pPr>
            <a:r>
              <a:rPr lang="ar-SA" sz="2400" b="1" dirty="0">
                <a:ea typeface="Times New Roman"/>
                <a:cs typeface="Adobe Arabic" pitchFamily="18" charset="-78"/>
              </a:rPr>
              <a:t>خصائص الولاء التنظيمي .</a:t>
            </a:r>
            <a:endParaRPr lang="en-US" sz="2400" dirty="0"/>
          </a:p>
          <a:p>
            <a:pPr marL="342900" indent="-342900" algn="r" rtl="1">
              <a:buBlip>
                <a:blip r:embed="rId2"/>
              </a:buBlip>
            </a:pPr>
            <a:r>
              <a:rPr lang="ar-SA" sz="2400" b="1" dirty="0">
                <a:ea typeface="Times New Roman"/>
                <a:cs typeface="Adobe Arabic" pitchFamily="18" charset="-78"/>
              </a:rPr>
              <a:t>أهمية الولاء التنظيمي .</a:t>
            </a:r>
            <a:endParaRPr lang="en-US" sz="2400" dirty="0"/>
          </a:p>
          <a:p>
            <a:pPr marL="342900" indent="-342900" algn="r" rtl="1">
              <a:buBlip>
                <a:blip r:embed="rId2"/>
              </a:buBlip>
            </a:pPr>
            <a:r>
              <a:rPr lang="ar-SA" sz="2400" b="1" dirty="0">
                <a:ea typeface="Times New Roman"/>
                <a:cs typeface="Adobe Arabic" pitchFamily="18" charset="-78"/>
              </a:rPr>
              <a:t>مراحل ونماذج الولاء التنظيمي .</a:t>
            </a:r>
            <a:endParaRPr lang="ar-EG" sz="2400" dirty="0">
              <a:cs typeface="Adobe Arabic" pitchFamily="18" charset="-78"/>
            </a:endParaRPr>
          </a:p>
          <a:p>
            <a:pPr marL="342900" indent="-342900" algn="r" rtl="1">
              <a:buBlip>
                <a:blip r:embed="rId2"/>
              </a:buBlip>
            </a:pPr>
            <a:r>
              <a:rPr lang="ar-SA" sz="2400" b="1" dirty="0">
                <a:ea typeface="Times New Roman"/>
                <a:cs typeface="Adobe Arabic" pitchFamily="18" charset="-78"/>
              </a:rPr>
              <a:t>مصادروآثار الولاء التنظيمي</a:t>
            </a:r>
          </a:p>
        </p:txBody>
      </p:sp>
      <p:sp>
        <p:nvSpPr>
          <p:cNvPr id="6" name="Cloud 5"/>
          <p:cNvSpPr/>
          <p:nvPr/>
        </p:nvSpPr>
        <p:spPr>
          <a:xfrm>
            <a:off x="6934200" y="381000"/>
            <a:ext cx="4191000" cy="1600200"/>
          </a:xfrm>
          <a:prstGeom prst="cloud">
            <a:avLst/>
          </a:prstGeom>
          <a:solidFill>
            <a:schemeClr val="bg1">
              <a:lumMod val="9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3600" b="1" dirty="0" smtClean="0">
                <a:solidFill>
                  <a:schemeClr val="accent2">
                    <a:lumMod val="75000"/>
                  </a:schemeClr>
                </a:solidFill>
                <a:cs typeface="Adobe Arabic" pitchFamily="18" charset="-78"/>
              </a:rPr>
              <a:t>الجلسة الثانية</a:t>
            </a:r>
            <a:endParaRPr lang="en-US" sz="3600" b="1" dirty="0">
              <a:solidFill>
                <a:schemeClr val="accent2">
                  <a:lumMod val="75000"/>
                </a:schemeClr>
              </a:solidFill>
            </a:endParaRPr>
          </a:p>
        </p:txBody>
      </p:sp>
    </p:spTree>
    <p:extLst>
      <p:ext uri="{BB962C8B-B14F-4D97-AF65-F5344CB8AC3E}">
        <p14:creationId xmlns:p14="http://schemas.microsoft.com/office/powerpoint/2010/main" val="14451251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4" name="Picture 3" descr="D:\حقايب\حقائب شهر 5\صور التميز الوظيفي\images (31).jpg"/>
          <p:cNvPicPr/>
          <p:nvPr/>
        </p:nvPicPr>
        <p:blipFill>
          <a:blip r:embed="rId2">
            <a:extLst>
              <a:ext uri="{28A0092B-C50C-407E-A947-70E740481C1C}">
                <a14:useLocalDpi xmlns:a14="http://schemas.microsoft.com/office/drawing/2010/main" val="0"/>
              </a:ext>
            </a:extLst>
          </a:blip>
          <a:srcRect/>
          <a:stretch>
            <a:fillRect/>
          </a:stretch>
        </p:blipFill>
        <p:spPr bwMode="auto">
          <a:xfrm>
            <a:off x="609600" y="2667000"/>
            <a:ext cx="3581400" cy="3032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3"/>
          <p:cNvSpPr>
            <a:spLocks noChangeArrowheads="1"/>
          </p:cNvSpPr>
          <p:nvPr/>
        </p:nvSpPr>
        <p:spPr bwMode="auto">
          <a:xfrm>
            <a:off x="4572000" y="2577643"/>
            <a:ext cx="7031037"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eaLnBrk="0" fontAlgn="base" hangingPunct="0">
              <a:spcBef>
                <a:spcPct val="0"/>
              </a:spcBef>
              <a:spcAft>
                <a:spcPct val="0"/>
              </a:spcAft>
            </a:pPr>
            <a:r>
              <a:rPr lang="ar-SA" sz="2800" dirty="0" smtClean="0">
                <a:latin typeface="Adobe Arabic" pitchFamily="18" charset="-78"/>
                <a:ea typeface="Times New Roman" pitchFamily="18" charset="0"/>
                <a:cs typeface="Adobe Arabic" pitchFamily="18" charset="-78"/>
              </a:rPr>
              <a:t>أن </a:t>
            </a:r>
            <a:r>
              <a:rPr lang="ar-SA" sz="2800" dirty="0">
                <a:latin typeface="Adobe Arabic" pitchFamily="18" charset="-78"/>
                <a:ea typeface="Times New Roman" pitchFamily="18" charset="0"/>
                <a:cs typeface="Adobe Arabic" pitchFamily="18" charset="-78"/>
              </a:rPr>
              <a:t>الانتماء الوظيفى اصبح عاملا اساسيا فى تحقيق </a:t>
            </a:r>
            <a:r>
              <a:rPr lang="ar-SA" sz="2800" dirty="0" smtClean="0">
                <a:latin typeface="Adobe Arabic" pitchFamily="18" charset="-78"/>
                <a:ea typeface="Times New Roman" pitchFamily="18" charset="0"/>
                <a:cs typeface="Adobe Arabic" pitchFamily="18" charset="-78"/>
              </a:rPr>
              <a:t>النجاحات </a:t>
            </a:r>
            <a:r>
              <a:rPr lang="ar-SA" sz="2800" dirty="0">
                <a:latin typeface="Adobe Arabic" pitchFamily="18" charset="-78"/>
                <a:ea typeface="Times New Roman" pitchFamily="18" charset="0"/>
                <a:cs typeface="Adobe Arabic" pitchFamily="18" charset="-78"/>
              </a:rPr>
              <a:t>وتحقيق </a:t>
            </a:r>
            <a:r>
              <a:rPr lang="ar-SA" sz="2800" dirty="0" smtClean="0">
                <a:latin typeface="Adobe Arabic" pitchFamily="18" charset="-78"/>
                <a:ea typeface="Times New Roman" pitchFamily="18" charset="0"/>
                <a:cs typeface="Adobe Arabic" pitchFamily="18" charset="-78"/>
              </a:rPr>
              <a:t>ال</a:t>
            </a:r>
            <a:r>
              <a:rPr lang="ar-JO" sz="2800" dirty="0" smtClean="0">
                <a:latin typeface="Adobe Arabic" pitchFamily="18" charset="-78"/>
                <a:ea typeface="Times New Roman" pitchFamily="18" charset="0"/>
                <a:cs typeface="Adobe Arabic" pitchFamily="18" charset="-78"/>
              </a:rPr>
              <a:t>أ</a:t>
            </a:r>
            <a:r>
              <a:rPr lang="ar-SA" sz="2800" dirty="0" smtClean="0">
                <a:latin typeface="Adobe Arabic" pitchFamily="18" charset="-78"/>
                <a:ea typeface="Times New Roman" pitchFamily="18" charset="0"/>
                <a:cs typeface="Adobe Arabic" pitchFamily="18" charset="-78"/>
              </a:rPr>
              <a:t>هداف </a:t>
            </a:r>
            <a:r>
              <a:rPr lang="ar-SA" sz="2800" dirty="0">
                <a:latin typeface="Adobe Arabic" pitchFamily="18" charset="-78"/>
                <a:ea typeface="Times New Roman" pitchFamily="18" charset="0"/>
                <a:cs typeface="Adobe Arabic" pitchFamily="18" charset="-78"/>
              </a:rPr>
              <a:t>فى المنظمات الحكومية </a:t>
            </a:r>
            <a:r>
              <a:rPr lang="ar-SA" sz="2800" dirty="0" smtClean="0">
                <a:latin typeface="Adobe Arabic" pitchFamily="18" charset="-78"/>
                <a:ea typeface="Times New Roman" pitchFamily="18" charset="0"/>
                <a:cs typeface="Adobe Arabic" pitchFamily="18" charset="-78"/>
              </a:rPr>
              <a:t>، </a:t>
            </a:r>
            <a:r>
              <a:rPr lang="ar-SA" sz="2800" dirty="0">
                <a:latin typeface="Adobe Arabic" pitchFamily="18" charset="-78"/>
                <a:ea typeface="Times New Roman" pitchFamily="18" charset="0"/>
                <a:cs typeface="Adobe Arabic" pitchFamily="18" charset="-78"/>
              </a:rPr>
              <a:t>وتحقيق الارباح والريادة فى المنظمات الخاصة </a:t>
            </a:r>
            <a:r>
              <a:rPr lang="ar-JO" sz="2800" dirty="0" smtClean="0">
                <a:latin typeface="Adobe Arabic" pitchFamily="18" charset="-78"/>
                <a:ea typeface="Times New Roman" pitchFamily="18" charset="0"/>
                <a:cs typeface="Adobe Arabic" pitchFamily="18" charset="-78"/>
              </a:rPr>
              <a:t>،</a:t>
            </a:r>
            <a:r>
              <a:rPr lang="ar-SA" sz="2800" dirty="0" smtClean="0">
                <a:latin typeface="Adobe Arabic" pitchFamily="18" charset="-78"/>
                <a:ea typeface="Times New Roman" pitchFamily="18" charset="0"/>
                <a:cs typeface="Adobe Arabic" pitchFamily="18" charset="-78"/>
              </a:rPr>
              <a:t> </a:t>
            </a:r>
            <a:r>
              <a:rPr lang="ar-SA" sz="2800" dirty="0">
                <a:latin typeface="Adobe Arabic" pitchFamily="18" charset="-78"/>
                <a:ea typeface="Times New Roman" pitchFamily="18" charset="0"/>
                <a:cs typeface="Adobe Arabic" pitchFamily="18" charset="-78"/>
              </a:rPr>
              <a:t>حيث </a:t>
            </a:r>
            <a:r>
              <a:rPr lang="ar-SA" sz="2800" dirty="0" smtClean="0">
                <a:latin typeface="Adobe Arabic" pitchFamily="18" charset="-78"/>
                <a:ea typeface="Times New Roman" pitchFamily="18" charset="0"/>
                <a:cs typeface="Adobe Arabic" pitchFamily="18" charset="-78"/>
              </a:rPr>
              <a:t>أن الموظف </a:t>
            </a:r>
            <a:r>
              <a:rPr lang="ar-SA" sz="2800" dirty="0">
                <a:latin typeface="Adobe Arabic" pitchFamily="18" charset="-78"/>
                <a:ea typeface="Times New Roman" pitchFamily="18" charset="0"/>
                <a:cs typeface="Adobe Arabic" pitchFamily="18" charset="-78"/>
              </a:rPr>
              <a:t>الذى يتمتع بالانتماء الوظيفى يتمسك بمنظمته التى يعمل بها وحتى يتمسك بمنظمته لابد </a:t>
            </a:r>
            <a:r>
              <a:rPr lang="ar-SA" sz="2800" dirty="0" smtClean="0">
                <a:latin typeface="Adobe Arabic" pitchFamily="18" charset="-78"/>
                <a:ea typeface="Times New Roman" pitchFamily="18" charset="0"/>
                <a:cs typeface="Adobe Arabic" pitchFamily="18" charset="-78"/>
              </a:rPr>
              <a:t>أن </a:t>
            </a:r>
            <a:r>
              <a:rPr lang="ar-SA" sz="2800" dirty="0">
                <a:latin typeface="Adobe Arabic" pitchFamily="18" charset="-78"/>
                <a:ea typeface="Times New Roman" pitchFamily="18" charset="0"/>
                <a:cs typeface="Adobe Arabic" pitchFamily="18" charset="-78"/>
              </a:rPr>
              <a:t>يشعر انه جزء منها </a:t>
            </a:r>
            <a:r>
              <a:rPr lang="ar-SA" sz="2800" dirty="0" smtClean="0">
                <a:latin typeface="Adobe Arabic" pitchFamily="18" charset="-78"/>
                <a:ea typeface="Times New Roman" pitchFamily="18" charset="0"/>
                <a:cs typeface="Adobe Arabic" pitchFamily="18" charset="-78"/>
              </a:rPr>
              <a:t>فاذا </a:t>
            </a:r>
            <a:r>
              <a:rPr lang="ar-SA" sz="2800" dirty="0">
                <a:latin typeface="Adobe Arabic" pitchFamily="18" charset="-78"/>
                <a:ea typeface="Times New Roman" pitchFamily="18" charset="0"/>
                <a:cs typeface="Adobe Arabic" pitchFamily="18" charset="-78"/>
              </a:rPr>
              <a:t>شعر انه جزء من المنظمة فلن يتركها ولن </a:t>
            </a:r>
            <a:r>
              <a:rPr lang="ar-SA" sz="2400" dirty="0">
                <a:latin typeface="Adobe Arabic" pitchFamily="18" charset="-78"/>
                <a:ea typeface="Times New Roman" pitchFamily="18" charset="0"/>
                <a:cs typeface="Adobe Arabic" pitchFamily="18" charset="-78"/>
              </a:rPr>
              <a:t>يتخلى عنها .</a:t>
            </a:r>
            <a:endParaRPr lang="ar-SA" sz="2400" dirty="0">
              <a:latin typeface="Adobe Arabic" pitchFamily="18" charset="-78"/>
              <a:cs typeface="Adobe Arabic" pitchFamily="18" charset="-78"/>
            </a:endParaRPr>
          </a:p>
        </p:txBody>
      </p:sp>
      <p:sp>
        <p:nvSpPr>
          <p:cNvPr id="6" name="Down Arrow Callout 5"/>
          <p:cNvSpPr/>
          <p:nvPr/>
        </p:nvSpPr>
        <p:spPr>
          <a:xfrm>
            <a:off x="7315200" y="762000"/>
            <a:ext cx="3729111" cy="1449159"/>
          </a:xfrm>
          <a:prstGeom prst="downArrowCallout">
            <a:avLst/>
          </a:prstGeom>
          <a:solidFill>
            <a:schemeClr val="bg1">
              <a:lumMod val="9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1" anchor="ctr"/>
          <a:lstStyle/>
          <a:p>
            <a:pPr lvl="0" algn="ctr" rtl="1" fontAlgn="base">
              <a:spcBef>
                <a:spcPct val="0"/>
              </a:spcBef>
              <a:spcAft>
                <a:spcPct val="0"/>
              </a:spcAft>
            </a:pPr>
            <a:r>
              <a:rPr lang="ar-EG" sz="3200" b="1" dirty="0">
                <a:solidFill>
                  <a:schemeClr val="accent2">
                    <a:lumMod val="75000"/>
                  </a:schemeClr>
                </a:solidFill>
                <a:latin typeface="Adobe Arabic" pitchFamily="18" charset="-78"/>
                <a:ea typeface="Times New Roman" pitchFamily="18" charset="0"/>
                <a:cs typeface="Adobe Arabic" pitchFamily="18" charset="-78"/>
              </a:rPr>
              <a:t>الانتماء الوظيفي:</a:t>
            </a:r>
            <a:r>
              <a:rPr lang="ar-EG" sz="3200" dirty="0">
                <a:solidFill>
                  <a:schemeClr val="accent2">
                    <a:lumMod val="75000"/>
                  </a:schemeClr>
                </a:solidFill>
                <a:latin typeface="Adobe Arabic" pitchFamily="18" charset="-78"/>
                <a:ea typeface="Times New Roman" pitchFamily="18" charset="0"/>
                <a:cs typeface="Adobe Arabic" pitchFamily="18" charset="-78"/>
              </a:rPr>
              <a:t> </a:t>
            </a:r>
            <a:endParaRPr lang="en-US" sz="3200" dirty="0">
              <a:solidFill>
                <a:schemeClr val="accent2">
                  <a:lumMod val="75000"/>
                </a:schemeClr>
              </a:solidFill>
              <a:latin typeface="Adobe Arabic" pitchFamily="18" charset="-78"/>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14800" y="609600"/>
            <a:ext cx="7467600" cy="5098832"/>
          </a:xfrm>
          <a:prstGeom prst="rect">
            <a:avLst/>
          </a:prstGeom>
        </p:spPr>
        <p:txBody>
          <a:bodyPr wrap="square">
            <a:spAutoFit/>
          </a:bodyPr>
          <a:lstStyle/>
          <a:p>
            <a:pPr marL="342900" marR="0" lvl="0" indent="-342900" algn="just" rtl="1">
              <a:spcBef>
                <a:spcPts val="0"/>
              </a:spcBef>
              <a:spcAft>
                <a:spcPts val="1000"/>
              </a:spcAft>
              <a:buClr>
                <a:srgbClr val="C00000"/>
              </a:buClr>
              <a:buFont typeface="Symbol" panose="05050102010706020507" pitchFamily="18" charset="2"/>
              <a:buChar char=""/>
            </a:pPr>
            <a:r>
              <a:rPr lang="ar-EG" sz="2200" b="1" dirty="0" smtClean="0">
                <a:latin typeface="Adobe Arabic" pitchFamily="18" charset="-78"/>
                <a:ea typeface="Times New Roman" panose="02020603050405020304" pitchFamily="18" charset="0"/>
                <a:cs typeface="Adobe Arabic" pitchFamily="18" charset="-78"/>
              </a:rPr>
              <a:t>أن </a:t>
            </a:r>
            <a:r>
              <a:rPr lang="ar-EG" sz="2200" b="1" dirty="0">
                <a:latin typeface="Adobe Arabic" pitchFamily="18" charset="-78"/>
                <a:ea typeface="Times New Roman" panose="02020603050405020304" pitchFamily="18" charset="0"/>
                <a:cs typeface="Adobe Arabic" pitchFamily="18" charset="-78"/>
              </a:rPr>
              <a:t>يلم المتدرب عوامل وعناصر الرضا عن العمل .</a:t>
            </a:r>
            <a:endParaRPr lang="en-US" sz="2200"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200" b="1" dirty="0" smtClean="0">
                <a:latin typeface="Adobe Arabic" pitchFamily="18" charset="-78"/>
                <a:ea typeface="Times New Roman" panose="02020603050405020304" pitchFamily="18" charset="0"/>
                <a:cs typeface="Adobe Arabic" pitchFamily="18" charset="-78"/>
              </a:rPr>
              <a:t>أن </a:t>
            </a:r>
            <a:r>
              <a:rPr lang="ar-EG" sz="2200" b="1" dirty="0">
                <a:latin typeface="Adobe Arabic" pitchFamily="18" charset="-78"/>
                <a:ea typeface="Times New Roman" panose="02020603050405020304" pitchFamily="18" charset="0"/>
                <a:cs typeface="Adobe Arabic" pitchFamily="18" charset="-78"/>
              </a:rPr>
              <a:t>يدرك المتدرب نتائج الرضا أو عدمه عن العمل .</a:t>
            </a:r>
            <a:endParaRPr lang="en-US" sz="2200"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200" b="1" dirty="0" smtClean="0">
                <a:latin typeface="Adobe Arabic" pitchFamily="18" charset="-78"/>
                <a:ea typeface="Times New Roman" panose="02020603050405020304" pitchFamily="18" charset="0"/>
                <a:cs typeface="Adobe Arabic" pitchFamily="18" charset="-78"/>
              </a:rPr>
              <a:t>أن </a:t>
            </a:r>
            <a:r>
              <a:rPr lang="ar-EG" sz="2200" b="1" dirty="0">
                <a:latin typeface="Adobe Arabic" pitchFamily="18" charset="-78"/>
                <a:ea typeface="Times New Roman" panose="02020603050405020304" pitchFamily="18" charset="0"/>
                <a:cs typeface="Adobe Arabic" pitchFamily="18" charset="-78"/>
              </a:rPr>
              <a:t>يدرك المتدرب نموذج بورتر و لولر .</a:t>
            </a:r>
            <a:endParaRPr lang="en-US" sz="2200"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200" b="1" dirty="0" smtClean="0">
                <a:latin typeface="Adobe Arabic" pitchFamily="18" charset="-78"/>
                <a:ea typeface="Times New Roman" panose="02020603050405020304" pitchFamily="18" charset="0"/>
                <a:cs typeface="Adobe Arabic" pitchFamily="18" charset="-78"/>
              </a:rPr>
              <a:t>أن </a:t>
            </a:r>
            <a:r>
              <a:rPr lang="ar-EG" sz="2200" b="1" dirty="0">
                <a:latin typeface="Adobe Arabic" pitchFamily="18" charset="-78"/>
                <a:ea typeface="Times New Roman" panose="02020603050405020304" pitchFamily="18" charset="0"/>
                <a:cs typeface="Adobe Arabic" pitchFamily="18" charset="-78"/>
              </a:rPr>
              <a:t>يدرك المتدرب مفهوم الولاء التنظيمي .</a:t>
            </a:r>
            <a:endParaRPr lang="en-US" sz="2200"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200" b="1" dirty="0" smtClean="0">
                <a:latin typeface="Adobe Arabic" pitchFamily="18" charset="-78"/>
                <a:ea typeface="Times New Roman" panose="02020603050405020304" pitchFamily="18" charset="0"/>
                <a:cs typeface="Adobe Arabic" pitchFamily="18" charset="-78"/>
              </a:rPr>
              <a:t>أن </a:t>
            </a:r>
            <a:r>
              <a:rPr lang="ar-EG" sz="2200" b="1" dirty="0">
                <a:latin typeface="Adobe Arabic" pitchFamily="18" charset="-78"/>
                <a:ea typeface="Times New Roman" panose="02020603050405020304" pitchFamily="18" charset="0"/>
                <a:cs typeface="Adobe Arabic" pitchFamily="18" charset="-78"/>
              </a:rPr>
              <a:t>يعرف المتدرب ما هي خصائص الولاء التنظيمي .</a:t>
            </a:r>
            <a:endParaRPr lang="en-US" sz="2200"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200" b="1" dirty="0" smtClean="0">
                <a:latin typeface="Tahoma" panose="020B0604030504040204" pitchFamily="34" charset="0"/>
                <a:ea typeface="Times New Roman" panose="02020603050405020304" pitchFamily="18" charset="0"/>
                <a:cs typeface="Adobe Arabic" pitchFamily="18" charset="-78"/>
              </a:rPr>
              <a:t>أن</a:t>
            </a:r>
            <a:r>
              <a:rPr lang="ar-EG" sz="2200" b="1" dirty="0" smtClean="0">
                <a:latin typeface="Adobe Arabic" pitchFamily="18" charset="-78"/>
                <a:ea typeface="Times New Roman" panose="02020603050405020304" pitchFamily="18" charset="0"/>
                <a:cs typeface="Adobe Arabic" pitchFamily="18" charset="-78"/>
              </a:rPr>
              <a:t> </a:t>
            </a:r>
            <a:r>
              <a:rPr lang="ar-EG" sz="2200" b="1" dirty="0">
                <a:latin typeface="Tahoma" panose="020B0604030504040204" pitchFamily="34" charset="0"/>
                <a:ea typeface="Times New Roman" panose="02020603050405020304" pitchFamily="18" charset="0"/>
                <a:cs typeface="Adobe Arabic" pitchFamily="18" charset="-78"/>
              </a:rPr>
              <a:t>يتعرف</a:t>
            </a:r>
            <a:r>
              <a:rPr lang="ar-EG" sz="2200" b="1" dirty="0">
                <a:latin typeface="Adobe Arabic" pitchFamily="18" charset="-78"/>
                <a:ea typeface="Times New Roman" panose="02020603050405020304" pitchFamily="18" charset="0"/>
                <a:cs typeface="Adobe Arabic" pitchFamily="18" charset="-78"/>
              </a:rPr>
              <a:t> </a:t>
            </a:r>
            <a:r>
              <a:rPr lang="ar-EG" sz="2200" b="1" dirty="0" smtClean="0">
                <a:latin typeface="Tahoma" panose="020B0604030504040204" pitchFamily="34" charset="0"/>
                <a:ea typeface="Times New Roman" panose="02020603050405020304" pitchFamily="18" charset="0"/>
                <a:cs typeface="Adobe Arabic" pitchFamily="18" charset="-78"/>
              </a:rPr>
              <a:t>على</a:t>
            </a:r>
            <a:r>
              <a:rPr lang="ar-EG" sz="2200" b="1" dirty="0" smtClean="0">
                <a:latin typeface="Adobe Arabic" pitchFamily="18" charset="-78"/>
                <a:ea typeface="Times New Roman" panose="02020603050405020304" pitchFamily="18" charset="0"/>
                <a:cs typeface="Adobe Arabic" pitchFamily="18" charset="-78"/>
              </a:rPr>
              <a:t> </a:t>
            </a:r>
            <a:r>
              <a:rPr lang="ar-EG" sz="2200" b="1" dirty="0">
                <a:latin typeface="Tahoma" panose="020B0604030504040204" pitchFamily="34" charset="0"/>
                <a:ea typeface="Times New Roman" panose="02020603050405020304" pitchFamily="18" charset="0"/>
                <a:cs typeface="Adobe Arabic" pitchFamily="18" charset="-78"/>
              </a:rPr>
              <a:t>أهمية</a:t>
            </a:r>
            <a:r>
              <a:rPr lang="ar-EG" sz="2200" b="1" dirty="0">
                <a:latin typeface="Adobe Arabic" pitchFamily="18" charset="-78"/>
                <a:ea typeface="Times New Roman" panose="02020603050405020304" pitchFamily="18" charset="0"/>
                <a:cs typeface="Adobe Arabic" pitchFamily="18" charset="-78"/>
              </a:rPr>
              <a:t> الولاء التنظيمي .</a:t>
            </a:r>
            <a:endParaRPr lang="en-US" sz="2200"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200" b="1" dirty="0" smtClean="0">
                <a:latin typeface="Adobe Arabic" pitchFamily="18" charset="-78"/>
                <a:ea typeface="Times New Roman" panose="02020603050405020304" pitchFamily="18" charset="0"/>
                <a:cs typeface="Adobe Arabic" pitchFamily="18" charset="-78"/>
              </a:rPr>
              <a:t>أن </a:t>
            </a:r>
            <a:r>
              <a:rPr lang="ar-EG" sz="2200" b="1" dirty="0">
                <a:latin typeface="Adobe Arabic" pitchFamily="18" charset="-78"/>
                <a:ea typeface="Times New Roman" panose="02020603050405020304" pitchFamily="18" charset="0"/>
                <a:cs typeface="Adobe Arabic" pitchFamily="18" charset="-78"/>
              </a:rPr>
              <a:t>يلم المتدرب بمراحل ونماذج الولاء التنظيمي .</a:t>
            </a:r>
            <a:endParaRPr lang="en-US" sz="2200"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200" b="1" dirty="0" smtClean="0">
                <a:latin typeface="Adobe Arabic" pitchFamily="18" charset="-78"/>
                <a:ea typeface="Times New Roman" panose="02020603050405020304" pitchFamily="18" charset="0"/>
                <a:cs typeface="Adobe Arabic" pitchFamily="18" charset="-78"/>
              </a:rPr>
              <a:t>أن </a:t>
            </a:r>
            <a:r>
              <a:rPr lang="ar-EG" sz="2200" b="1" dirty="0">
                <a:latin typeface="Adobe Arabic" pitchFamily="18" charset="-78"/>
                <a:ea typeface="Times New Roman" panose="02020603050405020304" pitchFamily="18" charset="0"/>
                <a:cs typeface="Adobe Arabic" pitchFamily="18" charset="-78"/>
              </a:rPr>
              <a:t>يدرك المتدرب </a:t>
            </a:r>
            <a:r>
              <a:rPr lang="ar-EG" sz="2200" b="1" dirty="0" smtClean="0">
                <a:latin typeface="Adobe Arabic" pitchFamily="18" charset="-78"/>
                <a:ea typeface="Times New Roman" panose="02020603050405020304" pitchFamily="18" charset="0"/>
                <a:cs typeface="Adobe Arabic" pitchFamily="18" charset="-78"/>
              </a:rPr>
              <a:t>مصادر</a:t>
            </a:r>
            <a:r>
              <a:rPr lang="ar-JO" sz="2200" b="1" dirty="0" smtClean="0">
                <a:latin typeface="Adobe Arabic" pitchFamily="18" charset="-78"/>
                <a:ea typeface="Times New Roman" panose="02020603050405020304" pitchFamily="18" charset="0"/>
                <a:cs typeface="Adobe Arabic" pitchFamily="18" charset="-78"/>
              </a:rPr>
              <a:t> </a:t>
            </a:r>
            <a:r>
              <a:rPr lang="ar-EG" sz="2200" b="1" dirty="0" smtClean="0">
                <a:latin typeface="Adobe Arabic" pitchFamily="18" charset="-78"/>
                <a:ea typeface="Times New Roman" panose="02020603050405020304" pitchFamily="18" charset="0"/>
                <a:cs typeface="Adobe Arabic" pitchFamily="18" charset="-78"/>
              </a:rPr>
              <a:t>وآثار </a:t>
            </a:r>
            <a:r>
              <a:rPr lang="ar-EG" sz="2200" b="1" dirty="0">
                <a:latin typeface="Adobe Arabic" pitchFamily="18" charset="-78"/>
                <a:ea typeface="Times New Roman" panose="02020603050405020304" pitchFamily="18" charset="0"/>
                <a:cs typeface="Adobe Arabic" pitchFamily="18" charset="-78"/>
              </a:rPr>
              <a:t>الولاء التنظيمي</a:t>
            </a:r>
            <a:endParaRPr lang="en-US" sz="2200" dirty="0">
              <a:latin typeface="Adobe Arabic" pitchFamily="18" charset="-78"/>
              <a:ea typeface="Times New Roman" panose="02020603050405020304" pitchFamily="18" charset="0"/>
              <a:cs typeface="Adobe Arabic" pitchFamily="18" charset="-78"/>
            </a:endParaRPr>
          </a:p>
          <a:p>
            <a:pPr marL="342900" marR="0" lvl="0" indent="-342900" algn="r" rtl="1">
              <a:spcBef>
                <a:spcPts val="0"/>
              </a:spcBef>
              <a:spcAft>
                <a:spcPts val="1000"/>
              </a:spcAft>
              <a:buClr>
                <a:srgbClr val="C00000"/>
              </a:buClr>
              <a:buFont typeface="Symbol" panose="05050102010706020507" pitchFamily="18" charset="2"/>
              <a:buChar char=""/>
            </a:pPr>
            <a:r>
              <a:rPr lang="ar-EG" sz="2200" b="1" dirty="0" smtClean="0">
                <a:latin typeface="Adobe Arabic" pitchFamily="18" charset="-78"/>
                <a:ea typeface="Times New Roman" panose="02020603050405020304" pitchFamily="18" charset="0"/>
                <a:cs typeface="Adobe Arabic" pitchFamily="18" charset="-78"/>
              </a:rPr>
              <a:t>أن </a:t>
            </a:r>
            <a:r>
              <a:rPr lang="ar-EG" sz="2200" b="1" dirty="0">
                <a:latin typeface="Adobe Arabic" pitchFamily="18" charset="-78"/>
                <a:ea typeface="Times New Roman" panose="02020603050405020304" pitchFamily="18" charset="0"/>
                <a:cs typeface="Adobe Arabic" pitchFamily="18" charset="-78"/>
              </a:rPr>
              <a:t>يلم المتدرب أهمية الكتابة الإدارية </a:t>
            </a:r>
            <a:endParaRPr lang="en-US" sz="2200"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200" b="1" dirty="0" smtClean="0">
                <a:latin typeface="Adobe Arabic" pitchFamily="18" charset="-78"/>
                <a:ea typeface="Times New Roman" panose="02020603050405020304" pitchFamily="18" charset="0"/>
                <a:cs typeface="Adobe Arabic" pitchFamily="18" charset="-78"/>
              </a:rPr>
              <a:t>أن </a:t>
            </a:r>
            <a:r>
              <a:rPr lang="ar-EG" sz="2200" b="1" dirty="0">
                <a:latin typeface="Adobe Arabic" pitchFamily="18" charset="-78"/>
                <a:ea typeface="Times New Roman" panose="02020603050405020304" pitchFamily="18" charset="0"/>
                <a:cs typeface="Adobe Arabic" pitchFamily="18" charset="-78"/>
              </a:rPr>
              <a:t>يتعرف المدرب </a:t>
            </a:r>
            <a:r>
              <a:rPr lang="ar-EG" sz="2200" b="1" dirty="0" smtClean="0">
                <a:latin typeface="Adobe Arabic" pitchFamily="18" charset="-78"/>
                <a:ea typeface="Times New Roman" panose="02020603050405020304" pitchFamily="18" charset="0"/>
                <a:cs typeface="Adobe Arabic" pitchFamily="18" charset="-78"/>
              </a:rPr>
              <a:t>على </a:t>
            </a:r>
            <a:r>
              <a:rPr lang="ar-EG" sz="2200" b="1" dirty="0">
                <a:latin typeface="Adobe Arabic" pitchFamily="18" charset="-78"/>
                <a:ea typeface="Times New Roman" panose="02020603050405020304" pitchFamily="18" charset="0"/>
                <a:cs typeface="Adobe Arabic" pitchFamily="18" charset="-78"/>
              </a:rPr>
              <a:t>خطوات ىحقيق التميز الوظيفي؟</a:t>
            </a:r>
            <a:endParaRPr lang="en-US" sz="2200" dirty="0">
              <a:latin typeface="Adobe Arabic" pitchFamily="18" charset="-78"/>
              <a:ea typeface="Times New Roman" panose="02020603050405020304" pitchFamily="18" charset="0"/>
              <a:cs typeface="Adobe Arabic" pitchFamily="18" charset="-78"/>
            </a:endParaRPr>
          </a:p>
          <a:p>
            <a:pPr marL="342900" marR="0" lvl="0" indent="-342900" algn="just" rtl="1">
              <a:spcBef>
                <a:spcPts val="0"/>
              </a:spcBef>
              <a:spcAft>
                <a:spcPts val="1000"/>
              </a:spcAft>
              <a:buClr>
                <a:srgbClr val="C00000"/>
              </a:buClr>
              <a:buFont typeface="Symbol" panose="05050102010706020507" pitchFamily="18" charset="2"/>
              <a:buChar char=""/>
            </a:pPr>
            <a:r>
              <a:rPr lang="ar-EG" sz="2200" b="1" dirty="0" smtClean="0">
                <a:latin typeface="Adobe Arabic" pitchFamily="18" charset="-78"/>
                <a:ea typeface="Times New Roman" panose="02020603050405020304" pitchFamily="18" charset="0"/>
                <a:cs typeface="Adobe Arabic" pitchFamily="18" charset="-78"/>
              </a:rPr>
              <a:t>أن </a:t>
            </a:r>
            <a:r>
              <a:rPr lang="ar-EG" sz="2200" b="1" dirty="0">
                <a:latin typeface="Adobe Arabic" pitchFamily="18" charset="-78"/>
                <a:ea typeface="Times New Roman" panose="02020603050405020304" pitchFamily="18" charset="0"/>
                <a:cs typeface="Adobe Arabic" pitchFamily="18" charset="-78"/>
              </a:rPr>
              <a:t>يدرك المتدرب ماهو مهارات التميز الوظيفي</a:t>
            </a:r>
            <a:endParaRPr lang="en-US" sz="2200" dirty="0">
              <a:effectLst/>
              <a:latin typeface="Adobe Arabic" pitchFamily="18" charset="-78"/>
              <a:ea typeface="Times New Roman" panose="02020603050405020304" pitchFamily="18" charset="0"/>
              <a:cs typeface="Adobe Arabic" pitchFamily="18" charset="-78"/>
            </a:endParaRPr>
          </a:p>
        </p:txBody>
      </p:sp>
      <p:sp>
        <p:nvSpPr>
          <p:cNvPr id="3" name="Half Frame 2"/>
          <p:cNvSpPr/>
          <p:nvPr/>
        </p:nvSpPr>
        <p:spPr>
          <a:xfrm>
            <a:off x="0" y="0"/>
            <a:ext cx="4191000" cy="1981200"/>
          </a:xfrm>
          <a:prstGeom prst="halfFrame">
            <a:avLst/>
          </a:prstGeom>
          <a:solidFill>
            <a:srgbClr val="FFC0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p:cNvPicPr>
            <a:picLocks noChangeAspect="1"/>
          </p:cNvPicPr>
          <p:nvPr/>
        </p:nvPicPr>
        <p:blipFill>
          <a:blip r:embed="rId2"/>
          <a:stretch>
            <a:fillRect/>
          </a:stretch>
        </p:blipFill>
        <p:spPr>
          <a:xfrm>
            <a:off x="1143000" y="1693606"/>
            <a:ext cx="3907008" cy="4032032"/>
          </a:xfrm>
          <a:prstGeom prst="rect">
            <a:avLst/>
          </a:prstGeom>
        </p:spPr>
      </p:pic>
    </p:spTree>
    <p:extLst>
      <p:ext uri="{BB962C8B-B14F-4D97-AF65-F5344CB8AC3E}">
        <p14:creationId xmlns:p14="http://schemas.microsoft.com/office/powerpoint/2010/main" val="15699840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3" name="Picture 37" descr="Description: D:\حقايب\حقائب شهر 5\صور التميز الوظيفي\تنزيل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667000"/>
            <a:ext cx="2168671" cy="329398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124200" y="1066800"/>
            <a:ext cx="8444597" cy="4555093"/>
          </a:xfrm>
          <a:prstGeom prst="rect">
            <a:avLst/>
          </a:prstGeom>
        </p:spPr>
        <p:txBody>
          <a:bodyPr wrap="square">
            <a:spAutoFit/>
          </a:bodyPr>
          <a:lstStyle/>
          <a:p>
            <a:pPr marL="228600" algn="just" rtl="1">
              <a:spcAft>
                <a:spcPts val="1000"/>
              </a:spcAft>
            </a:pPr>
            <a:r>
              <a:rPr lang="ar-EG" sz="2400" dirty="0">
                <a:solidFill>
                  <a:srgbClr val="C00000"/>
                </a:solidFill>
                <a:latin typeface="Adobe Arabic" pitchFamily="18" charset="-78"/>
                <a:ea typeface="Times New Roman"/>
                <a:cs typeface="Adobe Arabic" pitchFamily="18" charset="-78"/>
              </a:rPr>
              <a:t>هناك ثلاثة أنواع مختلفة للرضا الوظيفي :</a:t>
            </a:r>
            <a:endParaRPr lang="en-US" sz="2400" dirty="0">
              <a:solidFill>
                <a:srgbClr val="C00000"/>
              </a:solidFill>
              <a:latin typeface="Adobe Arabic" pitchFamily="18" charset="-78"/>
              <a:ea typeface="Calibri"/>
              <a:cs typeface="Adobe Arabic" pitchFamily="18" charset="-78"/>
            </a:endParaRPr>
          </a:p>
          <a:p>
            <a:pPr marL="228600" algn="just" rtl="1">
              <a:spcAft>
                <a:spcPts val="1000"/>
              </a:spcAft>
            </a:pPr>
            <a:r>
              <a:rPr lang="ar-EG" sz="2400" dirty="0">
                <a:solidFill>
                  <a:srgbClr val="0070C0"/>
                </a:solidFill>
                <a:latin typeface="Adobe Arabic" pitchFamily="18" charset="-78"/>
                <a:ea typeface="Times New Roman"/>
                <a:cs typeface="Adobe Arabic" pitchFamily="18" charset="-78"/>
              </a:rPr>
              <a:t>أولها :</a:t>
            </a:r>
            <a:endParaRPr lang="ar-EG" sz="2400" dirty="0">
              <a:latin typeface="Adobe Arabic" pitchFamily="18" charset="-78"/>
              <a:ea typeface="Times New Roman"/>
              <a:cs typeface="Adobe Arabic" pitchFamily="18" charset="-78"/>
            </a:endParaRPr>
          </a:p>
          <a:p>
            <a:pPr marL="228600" algn="just" rtl="1">
              <a:spcAft>
                <a:spcPts val="1000"/>
              </a:spcAft>
            </a:pPr>
            <a:r>
              <a:rPr lang="ar-EG" sz="2400" dirty="0">
                <a:latin typeface="Adobe Arabic" pitchFamily="18" charset="-78"/>
                <a:ea typeface="Times New Roman"/>
                <a:cs typeface="Adobe Arabic" pitchFamily="18" charset="-78"/>
              </a:rPr>
              <a:t>عوامل الرضا الداخلية ومصدرها السعادة الوظيفية وإحساس الفرد وشعوره بما يحققه من مستويات اجتماعية للنجاح وتحقيقه لقدراته الشخصية فيما حققه من نجاح .</a:t>
            </a:r>
            <a:endParaRPr lang="en-US" sz="2400" dirty="0">
              <a:latin typeface="Adobe Arabic" pitchFamily="18" charset="-78"/>
              <a:ea typeface="Calibri"/>
              <a:cs typeface="Adobe Arabic" pitchFamily="18" charset="-78"/>
            </a:endParaRPr>
          </a:p>
          <a:p>
            <a:pPr marL="228600" algn="just" rtl="1">
              <a:spcAft>
                <a:spcPts val="1000"/>
              </a:spcAft>
            </a:pPr>
            <a:r>
              <a:rPr lang="ar-EG" sz="2400" dirty="0">
                <a:solidFill>
                  <a:srgbClr val="0070C0"/>
                </a:solidFill>
                <a:latin typeface="Adobe Arabic" pitchFamily="18" charset="-78"/>
                <a:ea typeface="Times New Roman"/>
                <a:cs typeface="Adobe Arabic" pitchFamily="18" charset="-78"/>
              </a:rPr>
              <a:t>وثانيهما :</a:t>
            </a:r>
            <a:endParaRPr lang="en-US" sz="2400" dirty="0">
              <a:latin typeface="Adobe Arabic" pitchFamily="18" charset="-78"/>
              <a:ea typeface="Calibri"/>
              <a:cs typeface="Adobe Arabic" pitchFamily="18" charset="-78"/>
            </a:endParaRPr>
          </a:p>
          <a:p>
            <a:pPr marL="228600" algn="just" rtl="1">
              <a:spcAft>
                <a:spcPts val="1000"/>
              </a:spcAft>
            </a:pPr>
            <a:r>
              <a:rPr lang="ar-EG" sz="2400" dirty="0">
                <a:latin typeface="Adobe Arabic" pitchFamily="18" charset="-78"/>
                <a:ea typeface="Times New Roman"/>
                <a:cs typeface="Adobe Arabic" pitchFamily="18" charset="-78"/>
              </a:rPr>
              <a:t>المرضيات المرتبطة بالظروف الفيزيقية و النفسية لعمل الفرد مثل نظافة مكان العمل والتهوية والاستمتاع برفاق العمل وغيرها </a:t>
            </a:r>
            <a:endParaRPr lang="en-US" sz="2400" dirty="0">
              <a:latin typeface="Adobe Arabic" pitchFamily="18" charset="-78"/>
              <a:ea typeface="Calibri"/>
              <a:cs typeface="Adobe Arabic" pitchFamily="18" charset="-78"/>
            </a:endParaRPr>
          </a:p>
          <a:p>
            <a:pPr marL="228600" algn="just" rtl="1">
              <a:spcAft>
                <a:spcPts val="1000"/>
              </a:spcAft>
            </a:pPr>
            <a:r>
              <a:rPr lang="ar-EG" sz="2400" dirty="0">
                <a:solidFill>
                  <a:srgbClr val="0070C0"/>
                </a:solidFill>
                <a:latin typeface="Adobe Arabic" pitchFamily="18" charset="-78"/>
                <a:ea typeface="Times New Roman"/>
                <a:cs typeface="Adobe Arabic" pitchFamily="18" charset="-78"/>
              </a:rPr>
              <a:t>وثالثهما :</a:t>
            </a:r>
            <a:endParaRPr lang="en-US" sz="2400" dirty="0">
              <a:latin typeface="Adobe Arabic" pitchFamily="18" charset="-78"/>
              <a:ea typeface="Calibri"/>
              <a:cs typeface="Adobe Arabic" pitchFamily="18" charset="-78"/>
            </a:endParaRPr>
          </a:p>
          <a:p>
            <a:pPr marL="228600" algn="just" rtl="1">
              <a:spcAft>
                <a:spcPts val="1000"/>
              </a:spcAft>
            </a:pPr>
            <a:r>
              <a:rPr lang="ar-EG" sz="2400" dirty="0">
                <a:latin typeface="Adobe Arabic" pitchFamily="18" charset="-78"/>
                <a:ea typeface="Times New Roman"/>
                <a:cs typeface="Adobe Arabic" pitchFamily="18" charset="-78"/>
              </a:rPr>
              <a:t>المرضيات الخارجية وهي المكافآت والأجور و العلاقات وليس المهم هو كم هذه المرضيات فحسب </a:t>
            </a:r>
            <a:r>
              <a:rPr lang="ar-EG" sz="2400" dirty="0" smtClean="0">
                <a:latin typeface="Adobe Arabic" pitchFamily="18" charset="-78"/>
                <a:ea typeface="Times New Roman"/>
                <a:cs typeface="Adobe Arabic" pitchFamily="18" charset="-78"/>
              </a:rPr>
              <a:t>، </a:t>
            </a:r>
            <a:r>
              <a:rPr lang="ar-EG" sz="2400" dirty="0">
                <a:latin typeface="Adobe Arabic" pitchFamily="18" charset="-78"/>
                <a:ea typeface="Times New Roman"/>
                <a:cs typeface="Adobe Arabic" pitchFamily="18" charset="-78"/>
              </a:rPr>
              <a:t>وإنما هوعلاقة هذا الكم بتوقعات الفرد باعتبارها وظيفة لقيمه وأهدافه .</a:t>
            </a:r>
            <a:endParaRPr lang="en-US" sz="2400" dirty="0">
              <a:latin typeface="Adobe Arabic" pitchFamily="18" charset="-78"/>
              <a:ea typeface="Calibri"/>
              <a:cs typeface="Adobe Arabic" pitchFamily="18" charset="-78"/>
            </a:endParaRPr>
          </a:p>
        </p:txBody>
      </p:sp>
      <p:sp>
        <p:nvSpPr>
          <p:cNvPr id="2" name="Rectangle 1"/>
          <p:cNvSpPr/>
          <p:nvPr/>
        </p:nvSpPr>
        <p:spPr>
          <a:xfrm>
            <a:off x="7661488" y="179457"/>
            <a:ext cx="3230372" cy="707886"/>
          </a:xfrm>
          <a:prstGeom prst="rect">
            <a:avLst/>
          </a:prstGeom>
        </p:spPr>
        <p:txBody>
          <a:bodyPr wrap="none">
            <a:spAutoFit/>
          </a:bodyPr>
          <a:lstStyle/>
          <a:p>
            <a:pPr lvl="0" algn="ctr" rtl="1" fontAlgn="base">
              <a:spcBef>
                <a:spcPct val="0"/>
              </a:spcBef>
              <a:spcAft>
                <a:spcPct val="0"/>
              </a:spcAft>
            </a:pPr>
            <a:r>
              <a:rPr lang="ar-EG" sz="4000" b="1" dirty="0">
                <a:solidFill>
                  <a:schemeClr val="accent2">
                    <a:lumMod val="75000"/>
                  </a:schemeClr>
                </a:solidFill>
                <a:latin typeface="Adobe Arabic" pitchFamily="18" charset="-78"/>
                <a:ea typeface="Times New Roman" pitchFamily="18" charset="0"/>
                <a:cs typeface="Adobe Arabic" pitchFamily="18" charset="-78"/>
              </a:rPr>
              <a:t>مفهوم الرضا الوظيفي </a:t>
            </a:r>
            <a:r>
              <a:rPr lang="ar-EG" sz="4000" dirty="0">
                <a:solidFill>
                  <a:schemeClr val="accent2">
                    <a:lumMod val="75000"/>
                  </a:schemeClr>
                </a:solidFill>
                <a:latin typeface="Adobe Arabic" pitchFamily="18" charset="-78"/>
                <a:ea typeface="Times New Roman" pitchFamily="18" charset="0"/>
                <a:cs typeface="Adobe Arabic" pitchFamily="18" charset="-78"/>
              </a:rPr>
              <a:t> </a:t>
            </a:r>
            <a:endParaRPr lang="ar-EG" sz="4000" dirty="0">
              <a:solidFill>
                <a:schemeClr val="accent2">
                  <a:lumMod val="75000"/>
                </a:schemeClr>
              </a:solidFill>
              <a:latin typeface="Adobe Arabic" pitchFamily="18" charset="-78"/>
              <a:cs typeface="Adobe Arabic" pitchFamily="18" charset="-78"/>
            </a:endParaRPr>
          </a:p>
        </p:txBody>
      </p:sp>
      <p:sp>
        <p:nvSpPr>
          <p:cNvPr id="8" name="Half Frame 7"/>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4" name="Picture 3" descr="D:\حقايب\حقائب شهر 5\صور التميز الوظيفي\images (32).jpg"/>
          <p:cNvPicPr/>
          <p:nvPr/>
        </p:nvPicPr>
        <p:blipFill>
          <a:blip r:embed="rId2">
            <a:extLst>
              <a:ext uri="{28A0092B-C50C-407E-A947-70E740481C1C}">
                <a14:useLocalDpi xmlns:a14="http://schemas.microsoft.com/office/drawing/2010/main" val="0"/>
              </a:ext>
            </a:extLst>
          </a:blip>
          <a:srcRect/>
          <a:stretch>
            <a:fillRect/>
          </a:stretch>
        </p:blipFill>
        <p:spPr bwMode="auto">
          <a:xfrm>
            <a:off x="685800" y="2514600"/>
            <a:ext cx="3962400" cy="26328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3"/>
          <p:cNvSpPr>
            <a:spLocks noChangeArrowheads="1"/>
          </p:cNvSpPr>
          <p:nvPr/>
        </p:nvSpPr>
        <p:spPr bwMode="auto">
          <a:xfrm>
            <a:off x="5334000" y="1985201"/>
            <a:ext cx="6646594" cy="1938992"/>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EG" sz="2400" b="1" dirty="0">
                <a:solidFill>
                  <a:srgbClr val="002060"/>
                </a:solidFill>
                <a:latin typeface="Adobe Arabic" pitchFamily="18" charset="-78"/>
                <a:ea typeface="Times New Roman" pitchFamily="18" charset="0"/>
                <a:cs typeface="Adobe Arabic" pitchFamily="18" charset="-78"/>
              </a:rPr>
              <a:t>أهمية الرضا الوظيفي بالنسبة للفرد : </a:t>
            </a:r>
            <a:endParaRPr lang="en-US" sz="2400" b="1" dirty="0">
              <a:solidFill>
                <a:srgbClr val="002060"/>
              </a:solidFill>
              <a:latin typeface="Adobe Arabic" pitchFamily="18" charset="-78"/>
              <a:cs typeface="Adobe Arabic" pitchFamily="18" charset="-78"/>
            </a:endParaRP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ونلاحظ أنه عندما يشعر المعلم مثلاً بالراحة النفسية والهدوء في عمله فأنه يزداد رضاه الوظيفي  وهذا دليل على </a:t>
            </a:r>
            <a:r>
              <a:rPr lang="ar-EG" sz="2400" dirty="0" smtClean="0">
                <a:latin typeface="Adobe Arabic" pitchFamily="18" charset="-78"/>
                <a:ea typeface="Times New Roman" pitchFamily="18" charset="0"/>
                <a:cs typeface="Adobe Arabic" pitchFamily="18" charset="-78"/>
              </a:rPr>
              <a:t>أن </a:t>
            </a:r>
            <a:r>
              <a:rPr lang="ar-EG" sz="2400" dirty="0">
                <a:latin typeface="Adobe Arabic" pitchFamily="18" charset="-78"/>
                <a:ea typeface="Times New Roman" pitchFamily="18" charset="0"/>
                <a:cs typeface="Adobe Arabic" pitchFamily="18" charset="-78"/>
              </a:rPr>
              <a:t>النواحي النفسية لها أهمية </a:t>
            </a: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لدى المعلم </a:t>
            </a:r>
            <a:r>
              <a:rPr lang="ar-EG" sz="2400" dirty="0" smtClean="0">
                <a:latin typeface="Adobe Arabic" pitchFamily="18" charset="-78"/>
                <a:ea typeface="Times New Roman" pitchFamily="18" charset="0"/>
                <a:cs typeface="Adobe Arabic" pitchFamily="18" charset="-78"/>
              </a:rPr>
              <a:t>،إذا </a:t>
            </a:r>
            <a:r>
              <a:rPr lang="ar-EG" sz="2400" dirty="0">
                <a:latin typeface="Adobe Arabic" pitchFamily="18" charset="-78"/>
                <a:ea typeface="Times New Roman" pitchFamily="18" charset="0"/>
                <a:cs typeface="Adobe Arabic" pitchFamily="18" charset="-78"/>
              </a:rPr>
              <a:t>ما توفرت له كان راضياً عن عمله ومن ثم يؤدي ذلك إلى زيادة إنتاجه . </a:t>
            </a:r>
            <a:endParaRPr lang="ar-EG" sz="2400" dirty="0">
              <a:latin typeface="Adobe Arabic" pitchFamily="18" charset="-78"/>
              <a:cs typeface="Adobe Arabic" pitchFamily="18" charset="-78"/>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495800" y="1607125"/>
            <a:ext cx="7359650" cy="1919500"/>
          </a:xfrm>
          <a:prstGeom prst="rect">
            <a:avLst/>
          </a:prstGeom>
        </p:spPr>
        <p:txBody>
          <a:bodyPr wrap="square">
            <a:spAutoFit/>
          </a:bodyPr>
          <a:lstStyle/>
          <a:p>
            <a:pPr marL="228600" algn="just" rtl="1">
              <a:lnSpc>
                <a:spcPct val="115000"/>
              </a:lnSpc>
              <a:spcAft>
                <a:spcPts val="1000"/>
              </a:spcAft>
            </a:pPr>
            <a:r>
              <a:rPr lang="ar-EG" sz="2400" b="1" dirty="0">
                <a:solidFill>
                  <a:srgbClr val="002060"/>
                </a:solidFill>
                <a:latin typeface="Adobe Arabic" pitchFamily="18" charset="-78"/>
                <a:ea typeface="Times New Roman"/>
                <a:cs typeface="Adobe Arabic" pitchFamily="18" charset="-78"/>
              </a:rPr>
              <a:t>أهمية الرضا الوظيفي في رفع الروح </a:t>
            </a:r>
            <a:r>
              <a:rPr lang="ar-EG" sz="2400" b="1" dirty="0" smtClean="0">
                <a:solidFill>
                  <a:srgbClr val="002060"/>
                </a:solidFill>
                <a:latin typeface="Adobe Arabic" pitchFamily="18" charset="-78"/>
                <a:ea typeface="Times New Roman"/>
                <a:cs typeface="Adobe Arabic" pitchFamily="18" charset="-78"/>
              </a:rPr>
              <a:t>المعنوية</a:t>
            </a:r>
            <a:r>
              <a:rPr lang="ar-JO" sz="2400" b="1" dirty="0" smtClean="0">
                <a:solidFill>
                  <a:srgbClr val="002060"/>
                </a:solidFill>
                <a:latin typeface="Adobe Arabic" pitchFamily="18" charset="-78"/>
                <a:ea typeface="Times New Roman"/>
                <a:cs typeface="Adobe Arabic" pitchFamily="18" charset="-78"/>
              </a:rPr>
              <a:t>:</a:t>
            </a:r>
            <a:endParaRPr lang="en-US" sz="2400" b="1" dirty="0">
              <a:solidFill>
                <a:srgbClr val="002060"/>
              </a:solidFill>
              <a:latin typeface="Adobe Arabic" pitchFamily="18" charset="-78"/>
              <a:ea typeface="Calibri"/>
              <a:cs typeface="Adobe Arabic" pitchFamily="18" charset="-78"/>
            </a:endParaRPr>
          </a:p>
          <a:p>
            <a:pPr marL="228600" algn="just" rtl="1">
              <a:lnSpc>
                <a:spcPct val="115000"/>
              </a:lnSpc>
              <a:spcAft>
                <a:spcPts val="1000"/>
              </a:spcAft>
            </a:pPr>
            <a:r>
              <a:rPr lang="ar-EG" sz="2400" dirty="0">
                <a:latin typeface="Adobe Arabic" pitchFamily="18" charset="-78"/>
                <a:ea typeface="Times New Roman"/>
                <a:cs typeface="Adobe Arabic" pitchFamily="18" charset="-78"/>
              </a:rPr>
              <a:t>أكدت دراسة فولكينز (1976) انه ليس هناك عامل معين يمكن </a:t>
            </a:r>
            <a:r>
              <a:rPr lang="ar-EG" sz="2400" dirty="0" smtClean="0">
                <a:latin typeface="Adobe Arabic" pitchFamily="18" charset="-78"/>
                <a:ea typeface="Times New Roman"/>
                <a:cs typeface="Adobe Arabic" pitchFamily="18" charset="-78"/>
              </a:rPr>
              <a:t>أن </a:t>
            </a:r>
            <a:r>
              <a:rPr lang="ar-EG" sz="2400" dirty="0">
                <a:latin typeface="Adobe Arabic" pitchFamily="18" charset="-78"/>
                <a:ea typeface="Times New Roman"/>
                <a:cs typeface="Adobe Arabic" pitchFamily="18" charset="-78"/>
              </a:rPr>
              <a:t>يكون له تأثير على الروح المعنوية </a:t>
            </a:r>
            <a:r>
              <a:rPr lang="ar-EG" sz="2400" dirty="0" smtClean="0">
                <a:latin typeface="Adobe Arabic" pitchFamily="18" charset="-78"/>
                <a:ea typeface="Times New Roman"/>
                <a:cs typeface="Adobe Arabic" pitchFamily="18" charset="-78"/>
              </a:rPr>
              <a:t>، </a:t>
            </a:r>
            <a:r>
              <a:rPr lang="ar-EG" sz="2400" dirty="0">
                <a:latin typeface="Adobe Arabic" pitchFamily="18" charset="-78"/>
                <a:ea typeface="Times New Roman"/>
                <a:cs typeface="Adobe Arabic" pitchFamily="18" charset="-78"/>
              </a:rPr>
              <a:t>وإنما هناك متغيرات كثيرة تؤثر على الروح المعنوية </a:t>
            </a:r>
            <a:r>
              <a:rPr lang="ar-EG" sz="2400" dirty="0" smtClean="0">
                <a:latin typeface="Adobe Arabic" pitchFamily="18" charset="-78"/>
                <a:ea typeface="Times New Roman"/>
                <a:cs typeface="Adobe Arabic" pitchFamily="18" charset="-78"/>
              </a:rPr>
              <a:t>، </a:t>
            </a:r>
            <a:r>
              <a:rPr lang="ar-EG" sz="2400" dirty="0">
                <a:latin typeface="Adobe Arabic" pitchFamily="18" charset="-78"/>
                <a:ea typeface="Times New Roman"/>
                <a:cs typeface="Adobe Arabic" pitchFamily="18" charset="-78"/>
              </a:rPr>
              <a:t>أهمها الجوانب المعنوية التي يزيد تأثيرها على المكافآت المالية .</a:t>
            </a:r>
            <a:endParaRPr lang="en-US" sz="2400" dirty="0">
              <a:latin typeface="Adobe Arabic" pitchFamily="18" charset="-78"/>
              <a:ea typeface="Calibri"/>
              <a:cs typeface="Adobe Arabic" pitchFamily="18" charset="-78"/>
            </a:endParaRPr>
          </a:p>
        </p:txBody>
      </p:sp>
      <p:pic>
        <p:nvPicPr>
          <p:cNvPr id="4" name="Picture 3"/>
          <p:cNvPicPr>
            <a:picLocks noChangeAspect="1"/>
          </p:cNvPicPr>
          <p:nvPr/>
        </p:nvPicPr>
        <p:blipFill>
          <a:blip r:embed="rId2"/>
          <a:stretch>
            <a:fillRect/>
          </a:stretch>
        </p:blipFill>
        <p:spPr>
          <a:xfrm>
            <a:off x="381000" y="2743200"/>
            <a:ext cx="3765222" cy="2800350"/>
          </a:xfrm>
          <a:prstGeom prst="rect">
            <a:avLst/>
          </a:prstGeom>
        </p:spPr>
      </p:pic>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10168035" y="762000"/>
            <a:ext cx="1527982" cy="729430"/>
          </a:xfrm>
          <a:prstGeom prst="rect">
            <a:avLst/>
          </a:prstGeom>
        </p:spPr>
        <p:txBody>
          <a:bodyPr wrap="none">
            <a:spAutoFit/>
          </a:bodyPr>
          <a:lstStyle/>
          <a:p>
            <a:pPr marL="228600" algn="r" rtl="1">
              <a:lnSpc>
                <a:spcPct val="115000"/>
              </a:lnSpc>
              <a:spcAft>
                <a:spcPts val="1000"/>
              </a:spcAft>
            </a:pPr>
            <a:r>
              <a:rPr lang="ar-EG" sz="3600" b="1" dirty="0">
                <a:solidFill>
                  <a:srgbClr val="002060"/>
                </a:solidFill>
                <a:latin typeface="Calibri"/>
                <a:ea typeface="Times New Roman"/>
                <a:cs typeface="Adobe Arabic" pitchFamily="18" charset="-78"/>
              </a:rPr>
              <a:t>1-الأجر</a:t>
            </a:r>
            <a:r>
              <a:rPr lang="ar-EG" sz="2800" b="1" dirty="0">
                <a:solidFill>
                  <a:srgbClr val="002060"/>
                </a:solidFill>
                <a:latin typeface="Calibri"/>
                <a:ea typeface="Times New Roman"/>
                <a:cs typeface="Adobe Arabic" pitchFamily="18" charset="-78"/>
              </a:rPr>
              <a:t> :</a:t>
            </a:r>
            <a:r>
              <a:rPr lang="ar-EG" sz="2800" dirty="0">
                <a:solidFill>
                  <a:srgbClr val="002060"/>
                </a:solidFill>
                <a:latin typeface="Calibri"/>
                <a:ea typeface="Times New Roman"/>
                <a:cs typeface="Adobe Arabic" pitchFamily="18" charset="-78"/>
              </a:rPr>
              <a:t> </a:t>
            </a:r>
            <a:endParaRPr lang="en-US" sz="2800" dirty="0">
              <a:solidFill>
                <a:srgbClr val="002060"/>
              </a:solidFill>
              <a:latin typeface="Calibri"/>
              <a:ea typeface="Calibri"/>
              <a:cs typeface="Adobe Arabic" pitchFamily="18" charset="-78"/>
            </a:endParaRPr>
          </a:p>
        </p:txBody>
      </p:sp>
      <p:sp>
        <p:nvSpPr>
          <p:cNvPr id="6" name="Rectangle 5"/>
          <p:cNvSpPr/>
          <p:nvPr/>
        </p:nvSpPr>
        <p:spPr>
          <a:xfrm>
            <a:off x="3907790" y="1600448"/>
            <a:ext cx="7685749" cy="1815882"/>
          </a:xfrm>
          <a:prstGeom prst="rect">
            <a:avLst/>
          </a:prstGeom>
        </p:spPr>
        <p:txBody>
          <a:bodyPr wrap="square">
            <a:spAutoFit/>
          </a:bodyPr>
          <a:lstStyle/>
          <a:p>
            <a:pPr algn="just" rtl="1"/>
            <a:r>
              <a:rPr lang="ar-EG" sz="2800" dirty="0" smtClean="0">
                <a:ea typeface="Times New Roman"/>
                <a:cs typeface="Adobe Arabic" pitchFamily="18" charset="-78"/>
              </a:rPr>
              <a:t>أن </a:t>
            </a:r>
            <a:r>
              <a:rPr lang="ar-EG" sz="2800" dirty="0">
                <a:ea typeface="Times New Roman"/>
                <a:cs typeface="Adobe Arabic" pitchFamily="18" charset="-78"/>
              </a:rPr>
              <a:t>الدراسات التي أجريت أكدت بوجود علاقات طردية بين مستوى الدخل والرضا عن العمل فكلما زاد مستوى الدخل زاد الرضا عن العمل والعكس بالعكس والأجر وان كان وسيلة لأشبع الحاجات الفسيولوجية فهو وسيلة لإشباع الحاجات الاجتماعية من خلال ما يتيحه للفرد من تبادل المجاملات </a:t>
            </a:r>
            <a:r>
              <a:rPr lang="ar-EG" sz="2800" dirty="0" smtClean="0">
                <a:ea typeface="Times New Roman"/>
                <a:cs typeface="Adobe Arabic" pitchFamily="18" charset="-78"/>
              </a:rPr>
              <a:t>.</a:t>
            </a:r>
            <a:endParaRPr lang="ar-EG" sz="2800" dirty="0">
              <a:cs typeface="Adobe Arabic" pitchFamily="18" charset="-78"/>
            </a:endParaRPr>
          </a:p>
        </p:txBody>
      </p:sp>
      <p:pic>
        <p:nvPicPr>
          <p:cNvPr id="7" name="Picture 6" descr="D:\حقايب\حقائب شهر 5\الصور\images (11).jpg"/>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200400"/>
            <a:ext cx="2764790" cy="215540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8" name="Half Frame 7"/>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3"/>
          <p:cNvSpPr>
            <a:spLocks noChangeArrowheads="1"/>
          </p:cNvSpPr>
          <p:nvPr/>
        </p:nvSpPr>
        <p:spPr bwMode="auto">
          <a:xfrm>
            <a:off x="4495800" y="4466511"/>
            <a:ext cx="7232469"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fontAlgn="base">
              <a:spcBef>
                <a:spcPct val="0"/>
              </a:spcBef>
              <a:spcAft>
                <a:spcPct val="0"/>
              </a:spcAft>
            </a:pPr>
            <a:r>
              <a:rPr lang="ar-EG" sz="2800" b="1" dirty="0">
                <a:solidFill>
                  <a:srgbClr val="002060"/>
                </a:solidFill>
                <a:latin typeface="Adobe Arabic" pitchFamily="18" charset="-78"/>
                <a:ea typeface="Times New Roman" pitchFamily="18" charset="0"/>
                <a:cs typeface="Adobe Arabic" pitchFamily="18" charset="-78"/>
              </a:rPr>
              <a:t>2-محتوى العمل :</a:t>
            </a:r>
            <a:endParaRPr lang="en-US" sz="2800" b="1" dirty="0">
              <a:solidFill>
                <a:srgbClr val="002060"/>
              </a:solidFill>
              <a:latin typeface="Adobe Arabic" pitchFamily="18" charset="-78"/>
              <a:cs typeface="Adobe Arabic" pitchFamily="18" charset="-78"/>
            </a:endParaRPr>
          </a:p>
          <a:p>
            <a:pPr algn="r" rtl="1" eaLnBrk="0" fontAlgn="base" hangingPunct="0">
              <a:spcBef>
                <a:spcPct val="0"/>
              </a:spcBef>
              <a:spcAft>
                <a:spcPct val="0"/>
              </a:spcAft>
            </a:pPr>
            <a:r>
              <a:rPr lang="ar-EG" sz="2800" dirty="0">
                <a:ea typeface="Times New Roman"/>
                <a:cs typeface="Adobe Arabic" pitchFamily="18" charset="-78"/>
              </a:rPr>
              <a:t>أن </a:t>
            </a:r>
            <a:r>
              <a:rPr lang="ar-EG" sz="2800" dirty="0">
                <a:ea typeface="Times New Roman"/>
                <a:cs typeface="Adobe Arabic" pitchFamily="18" charset="-78"/>
              </a:rPr>
              <a:t>هذا العنصر هو المحدد الوحيد للسعادة في العمل دون بقية العناصر الأخرى </a:t>
            </a:r>
            <a:endParaRPr lang="en-US" sz="2800" dirty="0">
              <a:ea typeface="Times New Roman"/>
              <a:cs typeface="Adobe Arabic" pitchFamily="18" charset="-78"/>
            </a:endParaRPr>
          </a:p>
        </p:txBody>
      </p:sp>
    </p:spTree>
    <p:extLst>
      <p:ext uri="{BB962C8B-B14F-4D97-AF65-F5344CB8AC3E}">
        <p14:creationId xmlns:p14="http://schemas.microsoft.com/office/powerpoint/2010/main" val="14451251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53571" y="-2233"/>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sz="2400" b="1" dirty="0">
              <a:latin typeface="Adobe Arabic" pitchFamily="18" charset="-78"/>
              <a:cs typeface="Adobe Arabic" pitchFamily="18" charset="-78"/>
            </a:endParaRPr>
          </a:p>
        </p:txBody>
      </p:sp>
      <p:sp>
        <p:nvSpPr>
          <p:cNvPr id="6" name="Rectangle 5"/>
          <p:cNvSpPr/>
          <p:nvPr/>
        </p:nvSpPr>
        <p:spPr>
          <a:xfrm>
            <a:off x="8095863" y="1466390"/>
            <a:ext cx="3435556" cy="517065"/>
          </a:xfrm>
          <a:prstGeom prst="rect">
            <a:avLst/>
          </a:prstGeom>
        </p:spPr>
        <p:txBody>
          <a:bodyPr wrap="none">
            <a:spAutoFit/>
          </a:bodyPr>
          <a:lstStyle/>
          <a:p>
            <a:pPr marL="228600" algn="r" rtl="1">
              <a:lnSpc>
                <a:spcPct val="115000"/>
              </a:lnSpc>
              <a:spcAft>
                <a:spcPts val="1000"/>
              </a:spcAft>
            </a:pPr>
            <a:r>
              <a:rPr lang="ar-EG" sz="2400" b="1" dirty="0">
                <a:solidFill>
                  <a:srgbClr val="002060"/>
                </a:solidFill>
                <a:latin typeface="Adobe Arabic" pitchFamily="18" charset="-78"/>
                <a:ea typeface="Times New Roman"/>
                <a:cs typeface="Adobe Arabic" pitchFamily="18" charset="-78"/>
              </a:rPr>
              <a:t>أ-درجة السيطرة الذاتية المتاحة للفرد :</a:t>
            </a:r>
            <a:endParaRPr lang="en-US" sz="2400" b="1" dirty="0">
              <a:solidFill>
                <a:srgbClr val="002060"/>
              </a:solidFill>
              <a:latin typeface="Adobe Arabic" pitchFamily="18" charset="-78"/>
              <a:ea typeface="Calibri"/>
              <a:cs typeface="Adobe Arabic" pitchFamily="18" charset="-78"/>
            </a:endParaRPr>
          </a:p>
        </p:txBody>
      </p:sp>
      <p:sp>
        <p:nvSpPr>
          <p:cNvPr id="7" name="Rectangle 6"/>
          <p:cNvSpPr/>
          <p:nvPr/>
        </p:nvSpPr>
        <p:spPr>
          <a:xfrm>
            <a:off x="762000" y="1990045"/>
            <a:ext cx="10641425" cy="941796"/>
          </a:xfrm>
          <a:prstGeom prst="rect">
            <a:avLst/>
          </a:prstGeom>
        </p:spPr>
        <p:txBody>
          <a:bodyPr wrap="square">
            <a:spAutoFit/>
          </a:bodyPr>
          <a:lstStyle/>
          <a:p>
            <a:pPr marL="228600" algn="r" rtl="1">
              <a:lnSpc>
                <a:spcPct val="115000"/>
              </a:lnSpc>
              <a:spcAft>
                <a:spcPts val="1000"/>
              </a:spcAft>
            </a:pPr>
            <a:r>
              <a:rPr lang="ar-EG" sz="2400" b="1" dirty="0">
                <a:latin typeface="Adobe Arabic" pitchFamily="18" charset="-78"/>
                <a:ea typeface="Times New Roman"/>
                <a:cs typeface="Adobe Arabic" pitchFamily="18" charset="-78"/>
              </a:rPr>
              <a:t>ويمكن </a:t>
            </a:r>
            <a:r>
              <a:rPr lang="ar-EG" sz="2400" b="1" dirty="0" smtClean="0">
                <a:latin typeface="Adobe Arabic" pitchFamily="18" charset="-78"/>
                <a:ea typeface="Times New Roman"/>
                <a:cs typeface="Adobe Arabic" pitchFamily="18" charset="-78"/>
              </a:rPr>
              <a:t>أن </a:t>
            </a:r>
            <a:r>
              <a:rPr lang="ar-EG" sz="2400" b="1" dirty="0">
                <a:latin typeface="Adobe Arabic" pitchFamily="18" charset="-78"/>
                <a:ea typeface="Times New Roman"/>
                <a:cs typeface="Adobe Arabic" pitchFamily="18" charset="-78"/>
              </a:rPr>
              <a:t>نفترض هنا انه كلما زادت حرية الفرد في اختيار طرق أداء العمل وفي اختيار السرعة التي يؤدي بها العمل كلما زاد رضاه عن العمل .</a:t>
            </a:r>
            <a:endParaRPr lang="en-US" sz="2400" b="1" dirty="0">
              <a:latin typeface="Adobe Arabic" pitchFamily="18" charset="-78"/>
              <a:ea typeface="Calibri"/>
              <a:cs typeface="Adobe Arabic" pitchFamily="18" charset="-78"/>
            </a:endParaRPr>
          </a:p>
        </p:txBody>
      </p:sp>
      <p:sp>
        <p:nvSpPr>
          <p:cNvPr id="8" name="Rectangle 7"/>
          <p:cNvSpPr/>
          <p:nvPr/>
        </p:nvSpPr>
        <p:spPr>
          <a:xfrm>
            <a:off x="8700442" y="3186296"/>
            <a:ext cx="2702983" cy="517065"/>
          </a:xfrm>
          <a:prstGeom prst="rect">
            <a:avLst/>
          </a:prstGeom>
        </p:spPr>
        <p:txBody>
          <a:bodyPr wrap="none">
            <a:spAutoFit/>
          </a:bodyPr>
          <a:lstStyle/>
          <a:p>
            <a:pPr marL="228600" algn="r" rtl="1">
              <a:lnSpc>
                <a:spcPct val="115000"/>
              </a:lnSpc>
              <a:spcAft>
                <a:spcPts val="1000"/>
              </a:spcAft>
            </a:pPr>
            <a:r>
              <a:rPr lang="ar-EG" sz="2400" b="1" dirty="0">
                <a:solidFill>
                  <a:srgbClr val="002060"/>
                </a:solidFill>
                <a:latin typeface="Adobe Arabic" pitchFamily="18" charset="-78"/>
                <a:ea typeface="Times New Roman"/>
                <a:cs typeface="Adobe Arabic" pitchFamily="18" charset="-78"/>
              </a:rPr>
              <a:t>ب- درجة تنوع مهام العمل :</a:t>
            </a:r>
            <a:endParaRPr lang="en-US" sz="2400" b="1" dirty="0">
              <a:solidFill>
                <a:srgbClr val="002060"/>
              </a:solidFill>
              <a:latin typeface="Adobe Arabic" pitchFamily="18" charset="-78"/>
              <a:ea typeface="Calibri"/>
              <a:cs typeface="Adobe Arabic" pitchFamily="18" charset="-78"/>
            </a:endParaRPr>
          </a:p>
        </p:txBody>
      </p:sp>
      <p:sp>
        <p:nvSpPr>
          <p:cNvPr id="9" name="Rectangle 8"/>
          <p:cNvSpPr/>
          <p:nvPr/>
        </p:nvSpPr>
        <p:spPr>
          <a:xfrm>
            <a:off x="1143000" y="3682166"/>
            <a:ext cx="10250593" cy="517065"/>
          </a:xfrm>
          <a:prstGeom prst="rect">
            <a:avLst/>
          </a:prstGeom>
        </p:spPr>
        <p:txBody>
          <a:bodyPr wrap="square">
            <a:spAutoFit/>
          </a:bodyPr>
          <a:lstStyle/>
          <a:p>
            <a:pPr marL="228600" algn="r" rtl="1">
              <a:lnSpc>
                <a:spcPct val="115000"/>
              </a:lnSpc>
              <a:spcAft>
                <a:spcPts val="1000"/>
              </a:spcAft>
            </a:pPr>
            <a:r>
              <a:rPr lang="ar-EG" sz="2400" b="1" dirty="0">
                <a:latin typeface="Adobe Arabic" pitchFamily="18" charset="-78"/>
                <a:ea typeface="Times New Roman"/>
                <a:cs typeface="Adobe Arabic" pitchFamily="18" charset="-78"/>
              </a:rPr>
              <a:t>يمكن القول بأنه كلما كانت درجة تنوع مهام العمل عالية أي كلما قل تكرارها كلما زاد الرضا عن العمل والعكس بالعكس .</a:t>
            </a:r>
            <a:endParaRPr lang="en-US" sz="2400" b="1" dirty="0">
              <a:latin typeface="Adobe Arabic" pitchFamily="18" charset="-78"/>
              <a:ea typeface="Calibri"/>
              <a:cs typeface="Adobe Arabic" pitchFamily="18" charset="-78"/>
            </a:endParaRPr>
          </a:p>
        </p:txBody>
      </p:sp>
      <p:sp>
        <p:nvSpPr>
          <p:cNvPr id="10" name="Rectangle 9"/>
          <p:cNvSpPr/>
          <p:nvPr/>
        </p:nvSpPr>
        <p:spPr>
          <a:xfrm>
            <a:off x="2073960" y="4612726"/>
            <a:ext cx="9457459" cy="1070037"/>
          </a:xfrm>
          <a:prstGeom prst="rect">
            <a:avLst/>
          </a:prstGeom>
        </p:spPr>
        <p:txBody>
          <a:bodyPr wrap="square">
            <a:spAutoFit/>
          </a:bodyPr>
          <a:lstStyle/>
          <a:p>
            <a:pPr marL="228600" algn="r" rtl="1">
              <a:lnSpc>
                <a:spcPct val="115000"/>
              </a:lnSpc>
              <a:spcAft>
                <a:spcPts val="1000"/>
              </a:spcAft>
            </a:pPr>
            <a:r>
              <a:rPr lang="ar-EG" sz="2400" b="1" dirty="0">
                <a:solidFill>
                  <a:srgbClr val="002060"/>
                </a:solidFill>
                <a:latin typeface="Adobe Arabic" pitchFamily="18" charset="-78"/>
                <a:ea typeface="Times New Roman"/>
                <a:cs typeface="Adobe Arabic" pitchFamily="18" charset="-78"/>
              </a:rPr>
              <a:t>ج- استخدام الفرد لقدراته :</a:t>
            </a:r>
            <a:endParaRPr lang="en-US" sz="2400" b="1" dirty="0">
              <a:solidFill>
                <a:srgbClr val="002060"/>
              </a:solidFill>
              <a:latin typeface="Adobe Arabic" pitchFamily="18" charset="-78"/>
              <a:ea typeface="Calibri"/>
              <a:cs typeface="Adobe Arabic" pitchFamily="18" charset="-78"/>
            </a:endParaRPr>
          </a:p>
          <a:p>
            <a:pPr algn="r" rtl="1">
              <a:lnSpc>
                <a:spcPct val="115000"/>
              </a:lnSpc>
              <a:spcAft>
                <a:spcPts val="1000"/>
              </a:spcAft>
            </a:pPr>
            <a:r>
              <a:rPr lang="ar-EG" sz="2400" b="1" dirty="0">
                <a:latin typeface="Adobe Arabic" pitchFamily="18" charset="-78"/>
                <a:ea typeface="Times New Roman"/>
                <a:cs typeface="Adobe Arabic" pitchFamily="18" charset="-78"/>
              </a:rPr>
              <a:t>يمكن القول بأنه كلما تصور الفرد </a:t>
            </a:r>
            <a:r>
              <a:rPr lang="ar-EG" sz="2400" b="1" dirty="0" smtClean="0">
                <a:latin typeface="Adobe Arabic" pitchFamily="18" charset="-78"/>
                <a:ea typeface="Times New Roman"/>
                <a:cs typeface="Adobe Arabic" pitchFamily="18" charset="-78"/>
              </a:rPr>
              <a:t>أن </a:t>
            </a:r>
            <a:r>
              <a:rPr lang="ar-EG" sz="2400" b="1" dirty="0">
                <a:latin typeface="Adobe Arabic" pitchFamily="18" charset="-78"/>
                <a:ea typeface="Times New Roman"/>
                <a:cs typeface="Adobe Arabic" pitchFamily="18" charset="-78"/>
              </a:rPr>
              <a:t>العمل الذي يقوم  به يستخدم قدراته كلما زاد  رضاه عن العمل .</a:t>
            </a:r>
            <a:endParaRPr lang="en-US" sz="2400" b="1" dirty="0">
              <a:latin typeface="Adobe Arabic" pitchFamily="18" charset="-78"/>
              <a:ea typeface="Calibri"/>
              <a:cs typeface="Adobe Arabic" pitchFamily="18" charset="-78"/>
            </a:endParaRPr>
          </a:p>
        </p:txBody>
      </p:sp>
      <p:sp>
        <p:nvSpPr>
          <p:cNvPr id="11" name="Half Frame 10"/>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Rectangle 1"/>
          <p:cNvSpPr/>
          <p:nvPr/>
        </p:nvSpPr>
        <p:spPr>
          <a:xfrm>
            <a:off x="4626417" y="728990"/>
            <a:ext cx="6781800" cy="523220"/>
          </a:xfrm>
          <a:prstGeom prst="rect">
            <a:avLst/>
          </a:prstGeom>
        </p:spPr>
        <p:txBody>
          <a:bodyPr wrap="square">
            <a:spAutoFit/>
          </a:bodyPr>
          <a:lstStyle/>
          <a:p>
            <a:pPr lvl="0" algn="r" rtl="1" eaLnBrk="0" fontAlgn="base" hangingPunct="0">
              <a:spcBef>
                <a:spcPct val="0"/>
              </a:spcBef>
              <a:spcAft>
                <a:spcPct val="0"/>
              </a:spcAft>
            </a:pPr>
            <a:r>
              <a:rPr lang="ar-EG" sz="2800" b="1" dirty="0">
                <a:solidFill>
                  <a:srgbClr val="002060"/>
                </a:solidFill>
                <a:latin typeface="Adobe Arabic" pitchFamily="18" charset="-78"/>
                <a:ea typeface="Times New Roman" pitchFamily="18" charset="0"/>
                <a:cs typeface="Adobe Arabic" pitchFamily="18" charset="-78"/>
              </a:rPr>
              <a:t>وفيما يلي أهم متغيرات محتوى العمل و علاقتها بالرضا</a:t>
            </a:r>
            <a:endParaRPr lang="ar-EG" sz="2800" b="1" dirty="0">
              <a:solidFill>
                <a:srgbClr val="002060"/>
              </a:solidFill>
              <a:latin typeface="Adobe Arabic" pitchFamily="18" charset="-78"/>
              <a:cs typeface="Adobe Arabic" pitchFamily="18" charset="-78"/>
            </a:endParaRPr>
          </a:p>
        </p:txBody>
      </p:sp>
    </p:spTree>
    <p:extLst>
      <p:ext uri="{BB962C8B-B14F-4D97-AF65-F5344CB8AC3E}">
        <p14:creationId xmlns:p14="http://schemas.microsoft.com/office/powerpoint/2010/main" val="14451251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4" name="Picture 3" descr="D:\حقايب\حقائب شهر 5\الصور\images (16).jpg"/>
          <p:cNvPicPr/>
          <p:nvPr/>
        </p:nvPicPr>
        <p:blipFill>
          <a:blip r:embed="rId2">
            <a:extLst>
              <a:ext uri="{28A0092B-C50C-407E-A947-70E740481C1C}">
                <a14:useLocalDpi xmlns:a14="http://schemas.microsoft.com/office/drawing/2010/main" val="0"/>
              </a:ext>
            </a:extLst>
          </a:blip>
          <a:srcRect/>
          <a:stretch>
            <a:fillRect/>
          </a:stretch>
        </p:blipFill>
        <p:spPr bwMode="auto">
          <a:xfrm>
            <a:off x="304800" y="2438400"/>
            <a:ext cx="4619078" cy="34478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3"/>
          <p:cNvSpPr>
            <a:spLocks noChangeArrowheads="1"/>
          </p:cNvSpPr>
          <p:nvPr/>
        </p:nvSpPr>
        <p:spPr bwMode="auto">
          <a:xfrm>
            <a:off x="5105400" y="1817132"/>
            <a:ext cx="6792967" cy="2739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EG" sz="2800" b="1" dirty="0">
                <a:solidFill>
                  <a:srgbClr val="002060"/>
                </a:solidFill>
                <a:latin typeface="Adobe Arabic" pitchFamily="18" charset="-78"/>
                <a:ea typeface="Times New Roman" pitchFamily="18" charset="0"/>
                <a:cs typeface="Adobe Arabic" pitchFamily="18" charset="-78"/>
              </a:rPr>
              <a:t>3-فرص الترقية : </a:t>
            </a:r>
            <a:endParaRPr lang="en-US" sz="2800" b="1" dirty="0">
              <a:solidFill>
                <a:srgbClr val="002060"/>
              </a:solidFill>
              <a:latin typeface="Adobe Arabic" pitchFamily="18" charset="-78"/>
              <a:cs typeface="Adobe Arabic" pitchFamily="18" charset="-78"/>
            </a:endParaRP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تشير نتائج  الدراسات الى </a:t>
            </a:r>
            <a:r>
              <a:rPr lang="ar-EG" sz="2400" dirty="0" smtClean="0">
                <a:latin typeface="Adobe Arabic" pitchFamily="18" charset="-78"/>
                <a:ea typeface="Times New Roman" pitchFamily="18" charset="0"/>
                <a:cs typeface="Adobe Arabic" pitchFamily="18" charset="-78"/>
              </a:rPr>
              <a:t>أن </a:t>
            </a:r>
            <a:r>
              <a:rPr lang="ar-EG" sz="2400" dirty="0">
                <a:latin typeface="Adobe Arabic" pitchFamily="18" charset="-78"/>
                <a:ea typeface="Times New Roman" pitchFamily="18" charset="0"/>
                <a:cs typeface="Adobe Arabic" pitchFamily="18" charset="-78"/>
              </a:rPr>
              <a:t>هناك علاقة طردية بين توفر فرص الترقية و الرضا الوظيفي . </a:t>
            </a: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ويرى فروم </a:t>
            </a:r>
            <a:r>
              <a:rPr lang="ar-EG" sz="2400" dirty="0" smtClean="0">
                <a:latin typeface="Adobe Arabic" pitchFamily="18" charset="-78"/>
                <a:ea typeface="Times New Roman" pitchFamily="18" charset="0"/>
                <a:cs typeface="Adobe Arabic" pitchFamily="18" charset="-78"/>
              </a:rPr>
              <a:t>أن </a:t>
            </a:r>
            <a:r>
              <a:rPr lang="ar-EG" sz="2400" dirty="0">
                <a:latin typeface="Adobe Arabic" pitchFamily="18" charset="-78"/>
                <a:ea typeface="Times New Roman" pitchFamily="18" charset="0"/>
                <a:cs typeface="Adobe Arabic" pitchFamily="18" charset="-78"/>
              </a:rPr>
              <a:t>العامل المحدد لأثر فرص الترقية على الرضا الوظيفي هو طموح أو توقعات </a:t>
            </a:r>
            <a:r>
              <a:rPr lang="ar-EG" sz="2400" dirty="0" smtClean="0">
                <a:latin typeface="Adobe Arabic" pitchFamily="18" charset="-78"/>
                <a:ea typeface="Times New Roman" pitchFamily="18" charset="0"/>
                <a:cs typeface="Adobe Arabic" pitchFamily="18" charset="-78"/>
              </a:rPr>
              <a:t>الفرد </a:t>
            </a:r>
            <a:r>
              <a:rPr lang="ar-EG" sz="2400" dirty="0">
                <a:latin typeface="Adobe Arabic" pitchFamily="18" charset="-78"/>
                <a:ea typeface="Times New Roman" pitchFamily="18" charset="0"/>
                <a:cs typeface="Adobe Arabic" pitchFamily="18" charset="-78"/>
              </a:rPr>
              <a:t>عن فرص الترقية  فكلما كان طموح الفرد أو توقعات الترقية لديه أكبر مما هو متاح  </a:t>
            </a:r>
            <a:r>
              <a:rPr lang="ar-EG" sz="2400" dirty="0" smtClean="0">
                <a:latin typeface="Adobe Arabic" pitchFamily="18" charset="-78"/>
                <a:ea typeface="Times New Roman" pitchFamily="18" charset="0"/>
                <a:cs typeface="Adobe Arabic" pitchFamily="18" charset="-78"/>
              </a:rPr>
              <a:t>فعلا </a:t>
            </a:r>
            <a:r>
              <a:rPr lang="ar-EG" sz="2400" dirty="0">
                <a:latin typeface="Adobe Arabic" pitchFamily="18" charset="-78"/>
                <a:ea typeface="Times New Roman" pitchFamily="18" charset="0"/>
                <a:cs typeface="Adobe Arabic" pitchFamily="18" charset="-78"/>
              </a:rPr>
              <a:t>كلما قل رضاه عن العمل </a:t>
            </a:r>
            <a:r>
              <a:rPr lang="ar-EG" sz="2400" dirty="0" smtClean="0">
                <a:latin typeface="Adobe Arabic" pitchFamily="18" charset="-78"/>
                <a:ea typeface="Times New Roman" pitchFamily="18" charset="0"/>
                <a:cs typeface="Adobe Arabic" pitchFamily="18" charset="-78"/>
              </a:rPr>
              <a:t>، </a:t>
            </a:r>
            <a:r>
              <a:rPr lang="ar-EG" sz="2400" dirty="0">
                <a:latin typeface="Adobe Arabic" pitchFamily="18" charset="-78"/>
                <a:ea typeface="Times New Roman" pitchFamily="18" charset="0"/>
                <a:cs typeface="Adobe Arabic" pitchFamily="18" charset="-78"/>
              </a:rPr>
              <a:t>وكلما كان طموح الترقية لديه أقل مما هو متاح فعلا كلما زاد رضاه عن العمل .</a:t>
            </a:r>
            <a:endParaRPr lang="ar-EG" sz="2400" dirty="0">
              <a:latin typeface="Adobe Arabic" pitchFamily="18" charset="-78"/>
              <a:cs typeface="Adobe Arabic" pitchFamily="18" charset="-78"/>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2209800" y="1066800"/>
            <a:ext cx="9525000" cy="3321935"/>
          </a:xfrm>
          <a:prstGeom prst="rect">
            <a:avLst/>
          </a:prstGeom>
        </p:spPr>
        <p:txBody>
          <a:bodyPr wrap="square">
            <a:spAutoFit/>
          </a:bodyPr>
          <a:lstStyle/>
          <a:p>
            <a:pPr marL="228600" algn="just" rtl="1">
              <a:lnSpc>
                <a:spcPct val="115000"/>
              </a:lnSpc>
              <a:spcAft>
                <a:spcPts val="1000"/>
              </a:spcAft>
            </a:pPr>
            <a:r>
              <a:rPr lang="ar-EG" sz="2800" b="1" dirty="0">
                <a:solidFill>
                  <a:srgbClr val="002060"/>
                </a:solidFill>
                <a:latin typeface="Adobe Arabic" pitchFamily="18" charset="-78"/>
                <a:ea typeface="Times New Roman"/>
                <a:cs typeface="Adobe Arabic" pitchFamily="18" charset="-78"/>
              </a:rPr>
              <a:t>4-نمط الإشراف :</a:t>
            </a:r>
            <a:endParaRPr lang="en-US" sz="2800" b="1" dirty="0">
              <a:solidFill>
                <a:srgbClr val="002060"/>
              </a:solidFill>
              <a:latin typeface="Adobe Arabic" pitchFamily="18" charset="-78"/>
              <a:ea typeface="Calibri"/>
              <a:cs typeface="Adobe Arabic" pitchFamily="18" charset="-78"/>
            </a:endParaRPr>
          </a:p>
          <a:p>
            <a:pPr marL="228600" algn="just" rtl="1">
              <a:lnSpc>
                <a:spcPct val="115000"/>
              </a:lnSpc>
              <a:spcAft>
                <a:spcPts val="1000"/>
              </a:spcAft>
            </a:pPr>
            <a:r>
              <a:rPr lang="ar-EG" sz="2800" dirty="0">
                <a:latin typeface="Adobe Arabic" pitchFamily="18" charset="-78"/>
                <a:ea typeface="Times New Roman"/>
                <a:cs typeface="Adobe Arabic" pitchFamily="18" charset="-78"/>
              </a:rPr>
              <a:t>تشير نتائج الدراسات التي أجريت على نمط الأشراف الذي يتبعه الرئيس مع مرؤوسيه إلى وجود علاقة بين نمط الإشراف و رضا المرؤوسين عن العمل . </a:t>
            </a:r>
          </a:p>
          <a:p>
            <a:pPr marL="228600" algn="just" rtl="1">
              <a:lnSpc>
                <a:spcPct val="115000"/>
              </a:lnSpc>
              <a:spcAft>
                <a:spcPts val="1000"/>
              </a:spcAft>
            </a:pPr>
            <a:r>
              <a:rPr lang="ar-EG" sz="2800" dirty="0">
                <a:latin typeface="Adobe Arabic" pitchFamily="18" charset="-78"/>
                <a:ea typeface="Times New Roman"/>
                <a:cs typeface="Adobe Arabic" pitchFamily="18" charset="-78"/>
              </a:rPr>
              <a:t>فالدراسات التي أجريت بجامعة متجش تشير إلى </a:t>
            </a:r>
            <a:r>
              <a:rPr lang="ar-EG" sz="2800" dirty="0" smtClean="0">
                <a:latin typeface="Adobe Arabic" pitchFamily="18" charset="-78"/>
                <a:ea typeface="Times New Roman"/>
                <a:cs typeface="Adobe Arabic" pitchFamily="18" charset="-78"/>
              </a:rPr>
              <a:t>أن </a:t>
            </a:r>
            <a:r>
              <a:rPr lang="ar-EG" sz="2800" dirty="0">
                <a:latin typeface="Adobe Arabic" pitchFamily="18" charset="-78"/>
                <a:ea typeface="Times New Roman"/>
                <a:cs typeface="Adobe Arabic" pitchFamily="18" charset="-78"/>
              </a:rPr>
              <a:t>المشرف الذي يجعل مرؤوسيه محورا لاهتمامه وذلك بتنميته لعلاقات المساندة الشخصية بينه وبينهم </a:t>
            </a:r>
            <a:r>
              <a:rPr lang="ar-EG" sz="2800" dirty="0" smtClean="0">
                <a:latin typeface="Adobe Arabic" pitchFamily="18" charset="-78"/>
                <a:ea typeface="Times New Roman"/>
                <a:cs typeface="Adobe Arabic" pitchFamily="18" charset="-78"/>
              </a:rPr>
              <a:t>،واهتمامه </a:t>
            </a:r>
            <a:r>
              <a:rPr lang="ar-EG" sz="2800" dirty="0">
                <a:latin typeface="Adobe Arabic" pitchFamily="18" charset="-78"/>
                <a:ea typeface="Times New Roman"/>
                <a:cs typeface="Adobe Arabic" pitchFamily="18" charset="-78"/>
              </a:rPr>
              <a:t>الشخصي بهم </a:t>
            </a:r>
            <a:r>
              <a:rPr lang="ar-EG" sz="2800" dirty="0" smtClean="0">
                <a:latin typeface="Adobe Arabic" pitchFamily="18" charset="-78"/>
                <a:ea typeface="Times New Roman"/>
                <a:cs typeface="Adobe Arabic" pitchFamily="18" charset="-78"/>
              </a:rPr>
              <a:t>، </a:t>
            </a:r>
            <a:r>
              <a:rPr lang="ar-EG" sz="2800" dirty="0">
                <a:latin typeface="Adobe Arabic" pitchFamily="18" charset="-78"/>
                <a:ea typeface="Times New Roman"/>
                <a:cs typeface="Adobe Arabic" pitchFamily="18" charset="-78"/>
              </a:rPr>
              <a:t>وتفهمه وسعة صدره عند حدوث أخطاء من جانبهم يكسب ولاء مرؤوسيه وجعل مشاعر الاستياء تنتشر بينهم.</a:t>
            </a:r>
            <a:endParaRPr lang="en-US" sz="2800" dirty="0">
              <a:latin typeface="Adobe Arabic" pitchFamily="18" charset="-78"/>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4" name="Picture 3" descr="D:\حقايب\حقائب شهر 5\صور التميز الوظيفي\تنزيل (7).jpg"/>
          <p:cNvPicPr/>
          <p:nvPr/>
        </p:nvPicPr>
        <p:blipFill>
          <a:blip r:embed="rId2">
            <a:extLst>
              <a:ext uri="{28A0092B-C50C-407E-A947-70E740481C1C}">
                <a14:useLocalDpi xmlns:a14="http://schemas.microsoft.com/office/drawing/2010/main" val="0"/>
              </a:ext>
            </a:extLst>
          </a:blip>
          <a:srcRect/>
          <a:stretch>
            <a:fillRect/>
          </a:stretch>
        </p:blipFill>
        <p:spPr bwMode="auto">
          <a:xfrm>
            <a:off x="3276600" y="4343400"/>
            <a:ext cx="4800600" cy="19231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Rectangle 3"/>
          <p:cNvSpPr>
            <a:spLocks noChangeArrowheads="1"/>
          </p:cNvSpPr>
          <p:nvPr/>
        </p:nvSpPr>
        <p:spPr bwMode="auto">
          <a:xfrm>
            <a:off x="2438400" y="1040486"/>
            <a:ext cx="9296399"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EG" sz="2800" b="1" dirty="0">
                <a:solidFill>
                  <a:srgbClr val="002060"/>
                </a:solidFill>
                <a:latin typeface="Adobe Arabic" pitchFamily="18" charset="-78"/>
                <a:ea typeface="Times New Roman" pitchFamily="18" charset="0"/>
                <a:cs typeface="Adobe Arabic" pitchFamily="18" charset="-78"/>
              </a:rPr>
              <a:t>5- جماعة العمل : </a:t>
            </a:r>
            <a:endParaRPr lang="en-US" sz="2800" b="1" dirty="0">
              <a:solidFill>
                <a:srgbClr val="002060"/>
              </a:solidFill>
              <a:latin typeface="Adobe Arabic" pitchFamily="18" charset="-78"/>
              <a:cs typeface="Adobe Arabic" pitchFamily="18" charset="-78"/>
            </a:endParaRPr>
          </a:p>
          <a:p>
            <a:pPr algn="just" rtl="1" eaLnBrk="0" fontAlgn="base" hangingPunct="0">
              <a:spcBef>
                <a:spcPct val="0"/>
              </a:spcBef>
              <a:spcAft>
                <a:spcPct val="0"/>
              </a:spcAft>
            </a:pPr>
            <a:r>
              <a:rPr lang="ar-EG" sz="2800" dirty="0">
                <a:latin typeface="Adobe Arabic" pitchFamily="18" charset="-78"/>
                <a:ea typeface="Times New Roman" pitchFamily="18" charset="0"/>
                <a:cs typeface="Adobe Arabic" pitchFamily="18" charset="-78"/>
              </a:rPr>
              <a:t>تؤثر جماعة العمل برضا الفرد بالقدر الذي تمثل هذه الجماعة مصدر منفعة للفرد أو مصدر توتر بالنسبة له .</a:t>
            </a:r>
            <a:endParaRPr lang="en-US" sz="2800" dirty="0">
              <a:latin typeface="Adobe Arabic" pitchFamily="18" charset="-78"/>
              <a:cs typeface="Adobe Arabic" pitchFamily="18" charset="-78"/>
            </a:endParaRPr>
          </a:p>
          <a:p>
            <a:pPr algn="just" rtl="1" eaLnBrk="0" fontAlgn="base" hangingPunct="0">
              <a:spcBef>
                <a:spcPct val="0"/>
              </a:spcBef>
              <a:spcAft>
                <a:spcPct val="0"/>
              </a:spcAft>
            </a:pPr>
            <a:r>
              <a:rPr lang="ar-EG" sz="2800" dirty="0">
                <a:latin typeface="Adobe Arabic" pitchFamily="18" charset="-78"/>
                <a:ea typeface="Times New Roman" pitchFamily="18" charset="0"/>
                <a:cs typeface="Adobe Arabic" pitchFamily="18" charset="-78"/>
              </a:rPr>
              <a:t> فكلما كان تفاعل الفرد مع الآخرين في العمل يحقق تبادل للمنافع بينه وبينهم كلما كانت جماعة العمل </a:t>
            </a:r>
            <a:r>
              <a:rPr lang="ar-EG" sz="2800" dirty="0" smtClean="0">
                <a:latin typeface="Adobe Arabic" pitchFamily="18" charset="-78"/>
                <a:ea typeface="Times New Roman" pitchFamily="18" charset="0"/>
                <a:cs typeface="Adobe Arabic" pitchFamily="18" charset="-78"/>
              </a:rPr>
              <a:t>مصدر </a:t>
            </a:r>
            <a:r>
              <a:rPr lang="ar-EG" sz="2800" dirty="0">
                <a:latin typeface="Adobe Arabic" pitchFamily="18" charset="-78"/>
                <a:ea typeface="Times New Roman" pitchFamily="18" charset="0"/>
                <a:cs typeface="Adobe Arabic" pitchFamily="18" charset="-78"/>
              </a:rPr>
              <a:t>للرضا الفرد عن العمل </a:t>
            </a:r>
            <a:r>
              <a:rPr lang="ar-EG" sz="2800" dirty="0" smtClean="0">
                <a:latin typeface="Adobe Arabic" pitchFamily="18" charset="-78"/>
                <a:ea typeface="Times New Roman" pitchFamily="18" charset="0"/>
                <a:cs typeface="Adobe Arabic" pitchFamily="18" charset="-78"/>
              </a:rPr>
              <a:t>،وكلما </a:t>
            </a:r>
            <a:r>
              <a:rPr lang="ar-EG" sz="2800" dirty="0">
                <a:latin typeface="Adobe Arabic" pitchFamily="18" charset="-78"/>
                <a:ea typeface="Times New Roman" pitchFamily="18" charset="0"/>
                <a:cs typeface="Adobe Arabic" pitchFamily="18" charset="-78"/>
              </a:rPr>
              <a:t>تفاعل الفرد مع الآخرين يوجد توترا لديه أو يعوق إشباعه لحاجاته أو وصوله </a:t>
            </a:r>
            <a:r>
              <a:rPr lang="ar-EG" sz="2800" dirty="0" smtClean="0">
                <a:latin typeface="Adobe Arabic" pitchFamily="18" charset="-78"/>
                <a:ea typeface="Times New Roman" pitchFamily="18" charset="0"/>
                <a:cs typeface="Adobe Arabic" pitchFamily="18" charset="-78"/>
              </a:rPr>
              <a:t>لأهدافه </a:t>
            </a:r>
            <a:r>
              <a:rPr lang="ar-EG" sz="2800" dirty="0">
                <a:latin typeface="Adobe Arabic" pitchFamily="18" charset="-78"/>
                <a:ea typeface="Times New Roman" pitchFamily="18" charset="0"/>
                <a:cs typeface="Adobe Arabic" pitchFamily="18" charset="-78"/>
              </a:rPr>
              <a:t>كلما كانت جماعة العمل مسببا لاستياء الفرد من عمله .</a:t>
            </a:r>
            <a:endParaRPr lang="ar-EG" sz="2800" dirty="0">
              <a:latin typeface="Adobe Arabic" pitchFamily="18" charset="-78"/>
              <a:cs typeface="Adobe Arabic" pitchFamily="18" charset="-78"/>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7" name="Picture 6" descr="D:\حقايب\حقائب شهر 5\صور العمل\images (17).jpg"/>
          <p:cNvPicPr/>
          <p:nvPr/>
        </p:nvPicPr>
        <p:blipFill>
          <a:blip r:embed="rId2">
            <a:extLst>
              <a:ext uri="{28A0092B-C50C-407E-A947-70E740481C1C}">
                <a14:useLocalDpi xmlns:a14="http://schemas.microsoft.com/office/drawing/2010/main" val="0"/>
              </a:ext>
            </a:extLst>
          </a:blip>
          <a:srcRect/>
          <a:stretch>
            <a:fillRect/>
          </a:stretch>
        </p:blipFill>
        <p:spPr bwMode="auto">
          <a:xfrm>
            <a:off x="1936750" y="7510780"/>
            <a:ext cx="1828800" cy="1499235"/>
          </a:xfrm>
          <a:prstGeom prst="rect">
            <a:avLst/>
          </a:prstGeom>
          <a:ln>
            <a:noFill/>
          </a:ln>
          <a:effectLst>
            <a:softEdge rad="112500"/>
          </a:effectLst>
        </p:spPr>
      </p:pic>
      <p:sp>
        <p:nvSpPr>
          <p:cNvPr id="8" name="Rectangle 6"/>
          <p:cNvSpPr>
            <a:spLocks noChangeArrowheads="1"/>
          </p:cNvSpPr>
          <p:nvPr/>
        </p:nvSpPr>
        <p:spPr bwMode="auto">
          <a:xfrm>
            <a:off x="4419600" y="1491531"/>
            <a:ext cx="7391400" cy="3932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tabLst>
                <a:tab pos="5616575" algn="r"/>
              </a:tabLst>
            </a:pPr>
            <a:r>
              <a:rPr lang="ar-EG" sz="2400" b="1" dirty="0">
                <a:solidFill>
                  <a:srgbClr val="002060"/>
                </a:solidFill>
                <a:latin typeface="Adobe Arabic" pitchFamily="18" charset="-78"/>
                <a:ea typeface="Times New Roman" pitchFamily="18" charset="0"/>
                <a:cs typeface="Adobe Arabic" pitchFamily="18" charset="-78"/>
              </a:rPr>
              <a:t>6- ساعات العمل : </a:t>
            </a:r>
          </a:p>
          <a:p>
            <a:pPr marL="228600" lvl="0" algn="just" rtl="1">
              <a:lnSpc>
                <a:spcPct val="115000"/>
              </a:lnSpc>
              <a:spcAft>
                <a:spcPts val="1000"/>
              </a:spcAft>
            </a:pPr>
            <a:r>
              <a:rPr lang="ar-EG" sz="2400" dirty="0">
                <a:latin typeface="Adobe Arabic" pitchFamily="18" charset="-78"/>
                <a:ea typeface="Times New Roman" pitchFamily="18" charset="0"/>
                <a:cs typeface="Adobe Arabic" pitchFamily="18" charset="-78"/>
              </a:rPr>
              <a:t>يمكننا </a:t>
            </a:r>
            <a:r>
              <a:rPr lang="ar-EG" sz="2400" dirty="0" smtClean="0">
                <a:latin typeface="Adobe Arabic" pitchFamily="18" charset="-78"/>
                <a:ea typeface="Times New Roman" pitchFamily="18" charset="0"/>
                <a:cs typeface="Adobe Arabic" pitchFamily="18" charset="-78"/>
              </a:rPr>
              <a:t>أن </a:t>
            </a:r>
            <a:r>
              <a:rPr lang="ar-EG" sz="2400" dirty="0">
                <a:latin typeface="Adobe Arabic" pitchFamily="18" charset="-78"/>
                <a:ea typeface="Times New Roman" pitchFamily="18" charset="0"/>
                <a:cs typeface="Adobe Arabic" pitchFamily="18" charset="-78"/>
              </a:rPr>
              <a:t>نفترض انه بالقدر الذي توفر ساعات العمل للفرد حرية استخدام وقت الراحة وتزيد من هذا الوقت </a:t>
            </a:r>
            <a:r>
              <a:rPr lang="ar-EG" sz="2400" dirty="0" smtClean="0">
                <a:latin typeface="Adobe Arabic" pitchFamily="18" charset="-78"/>
                <a:ea typeface="Times New Roman" pitchFamily="18" charset="0"/>
                <a:cs typeface="Adobe Arabic" pitchFamily="18" charset="-78"/>
              </a:rPr>
              <a:t>، </a:t>
            </a:r>
            <a:r>
              <a:rPr lang="ar-EG" sz="2400" dirty="0">
                <a:latin typeface="Adobe Arabic" pitchFamily="18" charset="-78"/>
                <a:ea typeface="Times New Roman" pitchFamily="18" charset="0"/>
                <a:cs typeface="Adobe Arabic" pitchFamily="18" charset="-78"/>
              </a:rPr>
              <a:t>بالقدر الذي يزيد الرضا عن العمل وبالقدر الذي تتعارض ساعات العمل مع وقت الراحة وحرية الفرد في استخدامه بالقدر الذي ينخفض به الرضا عن العمل ويجب </a:t>
            </a:r>
            <a:r>
              <a:rPr lang="ar-EG" sz="2400" dirty="0" smtClean="0">
                <a:latin typeface="Adobe Arabic" pitchFamily="18" charset="-78"/>
                <a:ea typeface="Times New Roman" pitchFamily="18" charset="0"/>
                <a:cs typeface="Adobe Arabic" pitchFamily="18" charset="-78"/>
              </a:rPr>
              <a:t>أن </a:t>
            </a:r>
            <a:r>
              <a:rPr lang="ar-EG" sz="2400" dirty="0">
                <a:latin typeface="Adobe Arabic" pitchFamily="18" charset="-78"/>
                <a:ea typeface="Times New Roman" pitchFamily="18" charset="0"/>
                <a:cs typeface="Adobe Arabic" pitchFamily="18" charset="-78"/>
              </a:rPr>
              <a:t>ننوه هنا إلى </a:t>
            </a:r>
            <a:r>
              <a:rPr lang="ar-EG" sz="2400" dirty="0" smtClean="0">
                <a:latin typeface="Adobe Arabic" pitchFamily="18" charset="-78"/>
                <a:ea typeface="Times New Roman" pitchFamily="18" charset="0"/>
                <a:cs typeface="Adobe Arabic" pitchFamily="18" charset="-78"/>
              </a:rPr>
              <a:t>أن </a:t>
            </a:r>
            <a:r>
              <a:rPr lang="ar-EG" sz="2400" dirty="0" smtClean="0">
                <a:latin typeface="Adobe Arabic" pitchFamily="18" charset="-78"/>
                <a:ea typeface="Times New Roman" pitchFamily="18" charset="0"/>
                <a:cs typeface="Adobe Arabic" pitchFamily="18" charset="-78"/>
              </a:rPr>
              <a:t>العلاقة  </a:t>
            </a:r>
            <a:r>
              <a:rPr lang="ar-EG" sz="2400" dirty="0">
                <a:solidFill>
                  <a:prstClr val="black"/>
                </a:solidFill>
                <a:ea typeface="Times New Roman"/>
                <a:cs typeface="Adobe Arabic" pitchFamily="18" charset="-78"/>
              </a:rPr>
              <a:t>السابقة تتوقف على الأهمية النسبية التي يعطيها الفرد لوقت الراحة أو الفراغ فكلما كانت منافع وقت الراحة لدى الفرد عالية كلما كان اثر ساعات العمل على الرضا عن العمل كبيرا وكلما كانت أهمية أو منافع وقت الراحة قليلة كلما كان اثر ساعات العمل على الرضا محدودا .</a:t>
            </a:r>
            <a:endParaRPr lang="en-US" sz="2400" dirty="0">
              <a:solidFill>
                <a:prstClr val="black"/>
              </a:solidFill>
              <a:ea typeface="Calibri"/>
              <a:cs typeface="Adobe Arabic" pitchFamily="18" charset="-78"/>
            </a:endParaRPr>
          </a:p>
          <a:p>
            <a:pPr algn="just" eaLnBrk="0" fontAlgn="base" hangingPunct="0">
              <a:spcBef>
                <a:spcPct val="0"/>
              </a:spcBef>
              <a:spcAft>
                <a:spcPct val="0"/>
              </a:spcAft>
              <a:tabLst>
                <a:tab pos="5616575" algn="r"/>
              </a:tabLst>
            </a:pPr>
            <a:endParaRPr lang="ar-EG" sz="2400" dirty="0">
              <a:latin typeface="Adobe Arabic" pitchFamily="18" charset="-78"/>
              <a:cs typeface="Adobe Arabic" pitchFamily="18" charset="-78"/>
            </a:endParaRPr>
          </a:p>
        </p:txBody>
      </p:sp>
      <p:pic>
        <p:nvPicPr>
          <p:cNvPr id="10" name="Picture 9" descr="D:\حقايب\حقائب شهر 5\صور العمل\images (17).jpg"/>
          <p:cNvPicPr/>
          <p:nvPr/>
        </p:nvPicPr>
        <p:blipFill>
          <a:blip r:embed="rId2">
            <a:extLst>
              <a:ext uri="{28A0092B-C50C-407E-A947-70E740481C1C}">
                <a14:useLocalDpi xmlns:a14="http://schemas.microsoft.com/office/drawing/2010/main" val="0"/>
              </a:ext>
            </a:extLst>
          </a:blip>
          <a:srcRect/>
          <a:stretch>
            <a:fillRect/>
          </a:stretch>
        </p:blipFill>
        <p:spPr bwMode="auto">
          <a:xfrm>
            <a:off x="457200" y="2514600"/>
            <a:ext cx="3962400" cy="2953022"/>
          </a:xfrm>
          <a:prstGeom prst="rect">
            <a:avLst/>
          </a:prstGeom>
          <a:ln>
            <a:noFill/>
          </a:ln>
          <a:effectLst>
            <a:softEdge rad="112500"/>
          </a:effectLst>
        </p:spPr>
      </p:pic>
      <p:sp>
        <p:nvSpPr>
          <p:cNvPr id="11" name="Half Frame 10"/>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sp>
        <p:nvSpPr>
          <p:cNvPr id="5" name="Rectangle 3"/>
          <p:cNvSpPr>
            <a:spLocks noChangeArrowheads="1"/>
          </p:cNvSpPr>
          <p:nvPr/>
        </p:nvSpPr>
        <p:spPr bwMode="auto">
          <a:xfrm>
            <a:off x="4648200" y="1957863"/>
            <a:ext cx="7239001"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EG" sz="2400" b="1" dirty="0">
                <a:solidFill>
                  <a:srgbClr val="002060"/>
                </a:solidFill>
                <a:latin typeface="Adobe Arabic" pitchFamily="18" charset="-78"/>
                <a:ea typeface="Times New Roman" pitchFamily="18" charset="0"/>
                <a:cs typeface="Adobe Arabic" pitchFamily="18" charset="-78"/>
              </a:rPr>
              <a:t>7- ظروف العمل المادية : </a:t>
            </a:r>
            <a:endParaRPr lang="en-US" sz="2400" b="1" dirty="0">
              <a:solidFill>
                <a:srgbClr val="002060"/>
              </a:solidFill>
              <a:latin typeface="Adobe Arabic" pitchFamily="18" charset="-78"/>
              <a:cs typeface="Adobe Arabic" pitchFamily="18" charset="-78"/>
            </a:endParaRP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تؤثر ظروف العمل المادية على درجة تقبل الفرد لبيئة العمل وبالتالي على رضاه عن العمل </a:t>
            </a: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ولقد شغلت متغيرات ظروف العمل مثل الإضاءة </a:t>
            </a:r>
            <a:r>
              <a:rPr lang="ar-EG" sz="2400" dirty="0" smtClean="0">
                <a:latin typeface="Adobe Arabic" pitchFamily="18" charset="-78"/>
                <a:ea typeface="Times New Roman" pitchFamily="18" charset="0"/>
                <a:cs typeface="Adobe Arabic" pitchFamily="18" charset="-78"/>
              </a:rPr>
              <a:t>، </a:t>
            </a:r>
            <a:r>
              <a:rPr lang="ar-EG" sz="2400" dirty="0">
                <a:latin typeface="Adobe Arabic" pitchFamily="18" charset="-78"/>
                <a:ea typeface="Times New Roman" pitchFamily="18" charset="0"/>
                <a:cs typeface="Adobe Arabic" pitchFamily="18" charset="-78"/>
              </a:rPr>
              <a:t>والرطوبة </a:t>
            </a:r>
            <a:r>
              <a:rPr lang="ar-EG" sz="2400" dirty="0" smtClean="0">
                <a:latin typeface="Adobe Arabic" pitchFamily="18" charset="-78"/>
                <a:ea typeface="Times New Roman" pitchFamily="18" charset="0"/>
                <a:cs typeface="Adobe Arabic" pitchFamily="18" charset="-78"/>
              </a:rPr>
              <a:t>، </a:t>
            </a:r>
            <a:r>
              <a:rPr lang="ar-EG" sz="2400" dirty="0">
                <a:latin typeface="Adobe Arabic" pitchFamily="18" charset="-78"/>
                <a:ea typeface="Times New Roman" pitchFamily="18" charset="0"/>
                <a:cs typeface="Adobe Arabic" pitchFamily="18" charset="-78"/>
              </a:rPr>
              <a:t>والضوضاء </a:t>
            </a:r>
            <a:r>
              <a:rPr lang="ar-EG" sz="2400" dirty="0" smtClean="0">
                <a:latin typeface="Adobe Arabic" pitchFamily="18" charset="-78"/>
                <a:ea typeface="Times New Roman" pitchFamily="18" charset="0"/>
                <a:cs typeface="Adobe Arabic" pitchFamily="18" charset="-78"/>
              </a:rPr>
              <a:t>، والنظافة، </a:t>
            </a:r>
            <a:endParaRPr lang="ar-EG" sz="2400" dirty="0">
              <a:latin typeface="Adobe Arabic" pitchFamily="18" charset="-78"/>
              <a:ea typeface="Times New Roman" pitchFamily="18" charset="0"/>
              <a:cs typeface="Adobe Arabic" pitchFamily="18" charset="-78"/>
            </a:endParaRP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ووضع الفرد أثناء تأديته للعمل </a:t>
            </a:r>
            <a:r>
              <a:rPr lang="ar-EG" sz="2400" dirty="0" smtClean="0">
                <a:latin typeface="Adobe Arabic" pitchFamily="18" charset="-78"/>
                <a:ea typeface="Times New Roman" pitchFamily="18" charset="0"/>
                <a:cs typeface="Adobe Arabic" pitchFamily="18" charset="-78"/>
              </a:rPr>
              <a:t>، </a:t>
            </a:r>
            <a:r>
              <a:rPr lang="ar-EG" sz="2400" dirty="0">
                <a:latin typeface="Adobe Arabic" pitchFamily="18" charset="-78"/>
                <a:ea typeface="Times New Roman" pitchFamily="18" charset="0"/>
                <a:cs typeface="Adobe Arabic" pitchFamily="18" charset="-78"/>
              </a:rPr>
              <a:t>وأمراض المهنة المتصلة بأدائه للعمل اهتمام الباحثين في السنين الأولى من هذا القرن </a:t>
            </a:r>
            <a:r>
              <a:rPr lang="ar-EG" sz="2400" dirty="0" smtClean="0">
                <a:latin typeface="Adobe Arabic" pitchFamily="18" charset="-78"/>
                <a:ea typeface="Times New Roman" pitchFamily="18" charset="0"/>
                <a:cs typeface="Adobe Arabic" pitchFamily="18" charset="-78"/>
              </a:rPr>
              <a:t>، وكان </a:t>
            </a:r>
            <a:r>
              <a:rPr lang="ar-EG" sz="2400" dirty="0">
                <a:latin typeface="Adobe Arabic" pitchFamily="18" charset="-78"/>
                <a:ea typeface="Times New Roman" pitchFamily="18" charset="0"/>
                <a:cs typeface="Adobe Arabic" pitchFamily="18" charset="-78"/>
              </a:rPr>
              <a:t>اهتمام هذه الدراسات مركزا على أثر هذه العوامل المادية على الأداء الإنتاجي للإفراد .</a:t>
            </a: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 وتشير نتائج هذه الدراسات إلى درجة جودة أو سوء ظروف العمل المادية  تؤثر على قوة الجذب التي تربط </a:t>
            </a:r>
            <a:r>
              <a:rPr lang="ar-EG" sz="2400" dirty="0" smtClean="0">
                <a:latin typeface="Adobe Arabic" pitchFamily="18" charset="-78"/>
                <a:ea typeface="Times New Roman" pitchFamily="18" charset="0"/>
                <a:cs typeface="Adobe Arabic" pitchFamily="18" charset="-78"/>
              </a:rPr>
              <a:t>الفرد </a:t>
            </a:r>
            <a:r>
              <a:rPr lang="ar-EG" sz="2400" dirty="0">
                <a:latin typeface="Adobe Arabic" pitchFamily="18" charset="-78"/>
                <a:ea typeface="Times New Roman" pitchFamily="18" charset="0"/>
                <a:cs typeface="Adobe Arabic" pitchFamily="18" charset="-78"/>
              </a:rPr>
              <a:t>بعمله أي على درجة رضاه عن العمل فمعدل دوران العمل ومعدل الغياب يرتفعان في الأعمال التي تتصف بظروف عمل مادية جيدة .</a:t>
            </a:r>
            <a:endParaRPr lang="ar-EG" sz="2400" dirty="0">
              <a:latin typeface="Adobe Arabic" pitchFamily="18" charset="-78"/>
              <a:cs typeface="Adobe Arabic" pitchFamily="18" charset="-78"/>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745621" y="2590800"/>
            <a:ext cx="3445379" cy="3124200"/>
          </a:xfrm>
          <a:prstGeom prst="rect">
            <a:avLst/>
          </a:prstGeom>
        </p:spPr>
      </p:pic>
    </p:spTree>
    <p:extLst>
      <p:ext uri="{BB962C8B-B14F-4D97-AF65-F5344CB8AC3E}">
        <p14:creationId xmlns:p14="http://schemas.microsoft.com/office/powerpoint/2010/main" val="1445125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4749114" y="1752600"/>
            <a:ext cx="5867400" cy="4524315"/>
          </a:xfrm>
          <a:prstGeom prst="rect">
            <a:avLst/>
          </a:prstGeom>
        </p:spPr>
        <p:txBody>
          <a:bodyPr wrap="square">
            <a:spAutoFit/>
          </a:bodyPr>
          <a:lstStyle/>
          <a:p>
            <a:pPr marL="342900" indent="-342900" algn="r" rtl="1">
              <a:buFont typeface="Wingdings" pitchFamily="2" charset="2"/>
              <a:buChar char="v"/>
            </a:pPr>
            <a:r>
              <a:rPr lang="ar-EG" sz="2200" b="1" dirty="0">
                <a:latin typeface="Adobe Arabic" pitchFamily="18" charset="-78"/>
                <a:cs typeface="Adobe Arabic" pitchFamily="18" charset="-78"/>
              </a:rPr>
              <a:t>مقدمة في أخلاقيات العمل.</a:t>
            </a:r>
          </a:p>
          <a:p>
            <a:pPr marL="342900" indent="-342900" algn="r" rtl="1">
              <a:buFont typeface="Wingdings" pitchFamily="2" charset="2"/>
              <a:buChar char="v"/>
            </a:pPr>
            <a:r>
              <a:rPr lang="ar-JO" sz="2200" b="1" dirty="0" smtClean="0">
                <a:latin typeface="Adobe Arabic" pitchFamily="18" charset="-78"/>
                <a:cs typeface="Adobe Arabic" pitchFamily="18" charset="-78"/>
              </a:rPr>
              <a:t>أ</a:t>
            </a:r>
            <a:r>
              <a:rPr lang="ar-EG" sz="2200" b="1" dirty="0" err="1" smtClean="0">
                <a:latin typeface="Adobe Arabic" pitchFamily="18" charset="-78"/>
                <a:cs typeface="Adobe Arabic" pitchFamily="18" charset="-78"/>
              </a:rPr>
              <a:t>همية</a:t>
            </a:r>
            <a:r>
              <a:rPr lang="ar-EG" sz="2200" b="1" dirty="0" smtClean="0">
                <a:latin typeface="Adobe Arabic" pitchFamily="18" charset="-78"/>
                <a:cs typeface="Adobe Arabic" pitchFamily="18" charset="-78"/>
              </a:rPr>
              <a:t> </a:t>
            </a:r>
            <a:r>
              <a:rPr lang="ar-EG" sz="2200" b="1" dirty="0">
                <a:latin typeface="Adobe Arabic" pitchFamily="18" charset="-78"/>
                <a:cs typeface="Adobe Arabic" pitchFamily="18" charset="-78"/>
              </a:rPr>
              <a:t>اخلاقيات العمل.</a:t>
            </a:r>
          </a:p>
          <a:p>
            <a:pPr marL="342900" indent="-342900" algn="r" rtl="1">
              <a:buFont typeface="Wingdings" pitchFamily="2" charset="2"/>
              <a:buChar char="v"/>
            </a:pPr>
            <a:r>
              <a:rPr lang="ar-EG" sz="2200" b="1" dirty="0">
                <a:latin typeface="Adobe Arabic" pitchFamily="18" charset="-78"/>
                <a:cs typeface="Adobe Arabic" pitchFamily="18" charset="-78"/>
              </a:rPr>
              <a:t> تطور أخلاق الفرد .</a:t>
            </a:r>
          </a:p>
          <a:p>
            <a:pPr marL="342900" indent="-342900" algn="r" rtl="1">
              <a:buFont typeface="Wingdings" pitchFamily="2" charset="2"/>
              <a:buChar char="v"/>
            </a:pPr>
            <a:r>
              <a:rPr lang="ar-EG" sz="2200" b="1" dirty="0">
                <a:latin typeface="Adobe Arabic" pitchFamily="18" charset="-78"/>
                <a:cs typeface="Adobe Arabic" pitchFamily="18" charset="-78"/>
              </a:rPr>
              <a:t> أخلاقيات العمل ضرورة إدارية .</a:t>
            </a:r>
          </a:p>
          <a:p>
            <a:pPr marL="342900" indent="-342900" algn="r" rtl="1">
              <a:buFont typeface="Wingdings" pitchFamily="2" charset="2"/>
              <a:buChar char="v"/>
            </a:pPr>
            <a:r>
              <a:rPr lang="ar-EG" sz="2200" b="1" dirty="0">
                <a:latin typeface="Adobe Arabic" pitchFamily="18" charset="-78"/>
                <a:cs typeface="Adobe Arabic" pitchFamily="18" charset="-78"/>
              </a:rPr>
              <a:t> العلاقة بين العاملين و الإدارة .</a:t>
            </a:r>
          </a:p>
          <a:p>
            <a:pPr marL="342900" indent="-342900" algn="r" rtl="1">
              <a:buFont typeface="Wingdings" pitchFamily="2" charset="2"/>
              <a:buChar char="v"/>
            </a:pPr>
            <a:r>
              <a:rPr lang="ar-EG" sz="2200" b="1" dirty="0">
                <a:latin typeface="Adobe Arabic" pitchFamily="18" charset="-78"/>
                <a:cs typeface="Adobe Arabic" pitchFamily="18" charset="-78"/>
              </a:rPr>
              <a:t> العلاقة بين العاملين .</a:t>
            </a:r>
          </a:p>
          <a:p>
            <a:pPr marL="342900" indent="-342900" algn="r" rtl="1">
              <a:buFont typeface="Wingdings" pitchFamily="2" charset="2"/>
              <a:buChar char="v"/>
            </a:pPr>
            <a:r>
              <a:rPr lang="ar-EG" sz="2200" b="1" dirty="0">
                <a:latin typeface="Adobe Arabic" pitchFamily="18" charset="-78"/>
                <a:cs typeface="Adobe Arabic" pitchFamily="18" charset="-78"/>
              </a:rPr>
              <a:t>  ترسيخ أخلاقيات العمل .</a:t>
            </a:r>
          </a:p>
          <a:p>
            <a:pPr marL="342900" indent="-342900" algn="r" rtl="1">
              <a:buFont typeface="Wingdings" pitchFamily="2" charset="2"/>
              <a:buChar char="v"/>
            </a:pPr>
            <a:r>
              <a:rPr lang="ar-EG" sz="2200" b="1" dirty="0">
                <a:latin typeface="Adobe Arabic" pitchFamily="18" charset="-78"/>
                <a:cs typeface="Adobe Arabic" pitchFamily="18" charset="-78"/>
              </a:rPr>
              <a:t> عقبات تطبيق أخلاقيات العمل .</a:t>
            </a:r>
          </a:p>
          <a:p>
            <a:pPr marL="342900" indent="-342900" algn="r" rtl="1">
              <a:buFont typeface="Wingdings" pitchFamily="2" charset="2"/>
              <a:buChar char="v"/>
            </a:pPr>
            <a:r>
              <a:rPr lang="ar-EG" sz="2200" b="1" dirty="0">
                <a:latin typeface="Adobe Arabic" pitchFamily="18" charset="-78"/>
                <a:cs typeface="Adobe Arabic" pitchFamily="18" charset="-78"/>
              </a:rPr>
              <a:t> الإحباط الوظيفي .</a:t>
            </a:r>
          </a:p>
          <a:p>
            <a:pPr marL="342900" indent="-342900" algn="r" rtl="1">
              <a:buFont typeface="Wingdings" pitchFamily="2" charset="2"/>
              <a:buChar char="v"/>
            </a:pPr>
            <a:r>
              <a:rPr lang="ar-EG" sz="2200" b="1" dirty="0">
                <a:latin typeface="Adobe Arabic" pitchFamily="18" charset="-78"/>
                <a:cs typeface="Adobe Arabic" pitchFamily="18" charset="-78"/>
              </a:rPr>
              <a:t> اهتمام الجامعات بأخلاقيات العمل .</a:t>
            </a:r>
          </a:p>
          <a:p>
            <a:pPr marL="342900" indent="-342900" algn="r" rtl="1">
              <a:buFont typeface="Wingdings" pitchFamily="2" charset="2"/>
              <a:buChar char="v"/>
            </a:pPr>
            <a:r>
              <a:rPr lang="ar-EG" sz="2200" b="1" dirty="0">
                <a:latin typeface="Adobe Arabic" pitchFamily="18" charset="-78"/>
                <a:cs typeface="Adobe Arabic" pitchFamily="18" charset="-78"/>
              </a:rPr>
              <a:t> أسباب الانهيارات الأخلاقية للشركات و المؤسسات غير الهادفة للربح .</a:t>
            </a:r>
          </a:p>
          <a:p>
            <a:pPr marL="342900" indent="-342900" algn="r" rtl="1">
              <a:buFont typeface="Wingdings" pitchFamily="2" charset="2"/>
              <a:buChar char="v"/>
            </a:pPr>
            <a:r>
              <a:rPr lang="ar-EG" sz="2200" b="1" dirty="0">
                <a:latin typeface="Adobe Arabic" pitchFamily="18" charset="-78"/>
                <a:cs typeface="Adobe Arabic" pitchFamily="18" charset="-78"/>
              </a:rPr>
              <a:t> من أخلاقيات العمل التي نسمع عنها في الخارج .</a:t>
            </a:r>
          </a:p>
          <a:p>
            <a:endParaRPr lang="ar-EG" sz="2400" b="1" dirty="0">
              <a:latin typeface="Adobe Arabic" pitchFamily="18" charset="-78"/>
              <a:cs typeface="Adobe Arabic" pitchFamily="18" charset="-78"/>
            </a:endParaRPr>
          </a:p>
        </p:txBody>
      </p:sp>
      <p:sp>
        <p:nvSpPr>
          <p:cNvPr id="4" name="Cloud 3"/>
          <p:cNvSpPr/>
          <p:nvPr/>
        </p:nvSpPr>
        <p:spPr>
          <a:xfrm>
            <a:off x="6781800" y="304800"/>
            <a:ext cx="3810000" cy="1295400"/>
          </a:xfrm>
          <a:prstGeom prst="cloud">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3600" b="1" dirty="0" smtClean="0">
                <a:solidFill>
                  <a:schemeClr val="accent2">
                    <a:lumMod val="75000"/>
                  </a:schemeClr>
                </a:solidFill>
                <a:cs typeface="Adobe Arabic" pitchFamily="18" charset="-78"/>
              </a:rPr>
              <a:t>الجلسة </a:t>
            </a:r>
            <a:r>
              <a:rPr lang="ar-EG" sz="3600" b="1" dirty="0" smtClean="0">
                <a:solidFill>
                  <a:schemeClr val="accent2">
                    <a:lumMod val="75000"/>
                  </a:schemeClr>
                </a:solidFill>
                <a:cs typeface="Adobe Arabic" pitchFamily="18" charset="-78"/>
              </a:rPr>
              <a:t>الأولى </a:t>
            </a:r>
            <a:endParaRPr lang="en-US" sz="3600" b="1" dirty="0">
              <a:solidFill>
                <a:schemeClr val="accent2">
                  <a:lumMod val="75000"/>
                </a:schemeClr>
              </a:solidFill>
            </a:endParaRPr>
          </a:p>
        </p:txBody>
      </p:sp>
      <p:pic>
        <p:nvPicPr>
          <p:cNvPr id="3" name="Picture 2"/>
          <p:cNvPicPr>
            <a:picLocks noChangeAspect="1"/>
          </p:cNvPicPr>
          <p:nvPr/>
        </p:nvPicPr>
        <p:blipFill>
          <a:blip r:embed="rId3"/>
          <a:stretch>
            <a:fillRect/>
          </a:stretch>
        </p:blipFill>
        <p:spPr>
          <a:xfrm>
            <a:off x="838199" y="2362200"/>
            <a:ext cx="3778577" cy="2819400"/>
          </a:xfrm>
          <a:prstGeom prst="rect">
            <a:avLst/>
          </a:prstGeom>
        </p:spPr>
      </p:pic>
    </p:spTree>
    <p:extLst>
      <p:ext uri="{BB962C8B-B14F-4D97-AF65-F5344CB8AC3E}">
        <p14:creationId xmlns:p14="http://schemas.microsoft.com/office/powerpoint/2010/main" val="12662929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572000" y="1600200"/>
            <a:ext cx="7162800" cy="3193695"/>
          </a:xfrm>
          <a:prstGeom prst="rect">
            <a:avLst/>
          </a:prstGeom>
        </p:spPr>
        <p:txBody>
          <a:bodyPr wrap="square">
            <a:spAutoFit/>
          </a:bodyPr>
          <a:lstStyle/>
          <a:p>
            <a:pPr marL="228600" algn="just" rtl="1">
              <a:lnSpc>
                <a:spcPct val="115000"/>
              </a:lnSpc>
              <a:spcAft>
                <a:spcPts val="1000"/>
              </a:spcAft>
            </a:pPr>
            <a:r>
              <a:rPr lang="ar-EG" sz="2800" b="1" dirty="0">
                <a:solidFill>
                  <a:srgbClr val="002060"/>
                </a:solidFill>
                <a:latin typeface="Adobe Arabic" pitchFamily="18" charset="-78"/>
                <a:ea typeface="Times New Roman"/>
                <a:cs typeface="Adobe Arabic" pitchFamily="18" charset="-78"/>
              </a:rPr>
              <a:t>8- عدالة العائد :</a:t>
            </a:r>
            <a:endParaRPr lang="en-US" sz="2800" b="1" dirty="0">
              <a:solidFill>
                <a:srgbClr val="002060"/>
              </a:solidFill>
              <a:latin typeface="Adobe Arabic" pitchFamily="18" charset="-78"/>
              <a:ea typeface="Calibri"/>
              <a:cs typeface="Adobe Arabic" pitchFamily="18" charset="-78"/>
            </a:endParaRPr>
          </a:p>
          <a:p>
            <a:pPr marL="228600" algn="just" rtl="1">
              <a:lnSpc>
                <a:spcPct val="115000"/>
              </a:lnSpc>
              <a:spcAft>
                <a:spcPts val="1000"/>
              </a:spcAft>
            </a:pPr>
            <a:r>
              <a:rPr lang="ar-EG" sz="2800" dirty="0">
                <a:latin typeface="Adobe Arabic" pitchFamily="18" charset="-78"/>
                <a:ea typeface="Times New Roman"/>
                <a:cs typeface="Adobe Arabic" pitchFamily="18" charset="-78"/>
              </a:rPr>
              <a:t>يتجه عدد من النظريات الحديثة في الرضا عن العمل إلى افتراض </a:t>
            </a:r>
            <a:r>
              <a:rPr lang="ar-EG" sz="2800" dirty="0" smtClean="0">
                <a:latin typeface="Adobe Arabic" pitchFamily="18" charset="-78"/>
                <a:ea typeface="Times New Roman"/>
                <a:cs typeface="Adobe Arabic" pitchFamily="18" charset="-78"/>
              </a:rPr>
              <a:t>أن </a:t>
            </a:r>
            <a:r>
              <a:rPr lang="ar-EG" sz="2800" dirty="0">
                <a:latin typeface="Adobe Arabic" pitchFamily="18" charset="-78"/>
                <a:ea typeface="Times New Roman"/>
                <a:cs typeface="Adobe Arabic" pitchFamily="18" charset="-78"/>
              </a:rPr>
              <a:t>الفرد لا يحاول الحصول على أكبر قدر من العوائد من عمله دون ما قيد أو شرط </a:t>
            </a:r>
            <a:r>
              <a:rPr lang="ar-EG" sz="2800" dirty="0" smtClean="0">
                <a:latin typeface="Adobe Arabic" pitchFamily="18" charset="-78"/>
                <a:ea typeface="Times New Roman"/>
                <a:cs typeface="Adobe Arabic" pitchFamily="18" charset="-78"/>
              </a:rPr>
              <a:t>، </a:t>
            </a:r>
            <a:r>
              <a:rPr lang="ar-EG" sz="2800" dirty="0">
                <a:latin typeface="Adobe Arabic" pitchFamily="18" charset="-78"/>
                <a:ea typeface="Times New Roman"/>
                <a:cs typeface="Adobe Arabic" pitchFamily="18" charset="-78"/>
              </a:rPr>
              <a:t>وإنما يحاول </a:t>
            </a:r>
            <a:r>
              <a:rPr lang="ar-EG" sz="2800" dirty="0" smtClean="0">
                <a:latin typeface="Adobe Arabic" pitchFamily="18" charset="-78"/>
                <a:ea typeface="Times New Roman"/>
                <a:cs typeface="Adobe Arabic" pitchFamily="18" charset="-78"/>
              </a:rPr>
              <a:t>أن </a:t>
            </a:r>
            <a:r>
              <a:rPr lang="ar-EG" sz="2800" dirty="0">
                <a:latin typeface="Adobe Arabic" pitchFamily="18" charset="-78"/>
                <a:ea typeface="Times New Roman"/>
                <a:cs typeface="Adobe Arabic" pitchFamily="18" charset="-78"/>
              </a:rPr>
              <a:t>يحصل على العوائد العادلة . ووراء هذا الافتراضي مسلمة مؤداها </a:t>
            </a:r>
            <a:r>
              <a:rPr lang="ar-EG" sz="2800" dirty="0" smtClean="0">
                <a:latin typeface="Adobe Arabic" pitchFamily="18" charset="-78"/>
                <a:ea typeface="Times New Roman"/>
                <a:cs typeface="Adobe Arabic" pitchFamily="18" charset="-78"/>
              </a:rPr>
              <a:t>أن </a:t>
            </a:r>
            <a:r>
              <a:rPr lang="ar-EG" sz="2800" dirty="0">
                <a:latin typeface="Adobe Arabic" pitchFamily="18" charset="-78"/>
                <a:ea typeface="Times New Roman"/>
                <a:cs typeface="Adobe Arabic" pitchFamily="18" charset="-78"/>
              </a:rPr>
              <a:t>هناك قيمة أو اعتبار خلقيا يدفع الناس الى السعي لتحقيق العدالة في توزيع العائد .</a:t>
            </a:r>
            <a:endParaRPr lang="en-US" sz="2800" dirty="0">
              <a:latin typeface="Adobe Arabic" pitchFamily="18" charset="-78"/>
              <a:ea typeface="Calibri"/>
              <a:cs typeface="Adobe Arabic" pitchFamily="18" charset="-78"/>
            </a:endParaRPr>
          </a:p>
        </p:txBody>
      </p:sp>
      <p:pic>
        <p:nvPicPr>
          <p:cNvPr id="4" name="Picture 3"/>
          <p:cNvPicPr>
            <a:picLocks noChangeAspect="1"/>
          </p:cNvPicPr>
          <p:nvPr/>
        </p:nvPicPr>
        <p:blipFill>
          <a:blip r:embed="rId2"/>
          <a:stretch>
            <a:fillRect/>
          </a:stretch>
        </p:blipFill>
        <p:spPr>
          <a:xfrm>
            <a:off x="609600" y="2069965"/>
            <a:ext cx="3724983" cy="3219450"/>
          </a:xfrm>
          <a:prstGeom prst="rect">
            <a:avLst/>
          </a:prstGeom>
        </p:spPr>
      </p:pic>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495800" y="1066800"/>
            <a:ext cx="6629400" cy="3436838"/>
          </a:xfrm>
          <a:prstGeom prst="rect">
            <a:avLst/>
          </a:prstGeom>
        </p:spPr>
        <p:txBody>
          <a:bodyPr wrap="square">
            <a:spAutoFit/>
          </a:bodyPr>
          <a:lstStyle/>
          <a:p>
            <a:pPr marL="228600" algn="r" rtl="1">
              <a:lnSpc>
                <a:spcPct val="115000"/>
              </a:lnSpc>
              <a:spcAft>
                <a:spcPts val="1000"/>
              </a:spcAft>
            </a:pPr>
            <a:r>
              <a:rPr lang="ar-EG" sz="3200" b="1" dirty="0">
                <a:solidFill>
                  <a:srgbClr val="C00000"/>
                </a:solidFill>
                <a:latin typeface="Adobe Arabic" pitchFamily="18" charset="-78"/>
                <a:ea typeface="Times New Roman"/>
                <a:cs typeface="Adobe Arabic" pitchFamily="18" charset="-78"/>
              </a:rPr>
              <a:t>نتائج الرضا أو عدمه عن العمل  :</a:t>
            </a:r>
            <a:endParaRPr lang="en-US" sz="3200" dirty="0">
              <a:latin typeface="Adobe Arabic" pitchFamily="18" charset="-78"/>
              <a:ea typeface="Calibri"/>
              <a:cs typeface="Adobe Arabic" pitchFamily="18" charset="-78"/>
            </a:endParaRPr>
          </a:p>
          <a:p>
            <a:pPr marL="228600" algn="r" rtl="1">
              <a:lnSpc>
                <a:spcPct val="115000"/>
              </a:lnSpc>
              <a:spcAft>
                <a:spcPts val="1000"/>
              </a:spcAft>
            </a:pPr>
            <a:r>
              <a:rPr lang="ar-EG" sz="3200" b="1" dirty="0">
                <a:solidFill>
                  <a:srgbClr val="C00000"/>
                </a:solidFill>
                <a:latin typeface="Adobe Arabic" pitchFamily="18" charset="-78"/>
                <a:ea typeface="Times New Roman"/>
                <a:cs typeface="Adobe Arabic" pitchFamily="18" charset="-78"/>
              </a:rPr>
              <a:t>1-</a:t>
            </a:r>
            <a:r>
              <a:rPr lang="ar-EG" sz="3200" b="1" dirty="0">
                <a:latin typeface="Adobe Arabic" pitchFamily="18" charset="-78"/>
                <a:ea typeface="Times New Roman"/>
                <a:cs typeface="Adobe Arabic" pitchFamily="18" charset="-78"/>
              </a:rPr>
              <a:t>	دوران العمل</a:t>
            </a:r>
            <a:endParaRPr lang="en-US" sz="3200" dirty="0">
              <a:latin typeface="Adobe Arabic" pitchFamily="18" charset="-78"/>
              <a:ea typeface="Calibri"/>
              <a:cs typeface="Adobe Arabic" pitchFamily="18" charset="-78"/>
            </a:endParaRPr>
          </a:p>
          <a:p>
            <a:pPr marL="228600" algn="r" rtl="1">
              <a:lnSpc>
                <a:spcPct val="115000"/>
              </a:lnSpc>
              <a:spcAft>
                <a:spcPts val="1000"/>
              </a:spcAft>
            </a:pPr>
            <a:r>
              <a:rPr lang="ar-EG" sz="3200" b="1" dirty="0">
                <a:solidFill>
                  <a:srgbClr val="C00000"/>
                </a:solidFill>
                <a:latin typeface="Adobe Arabic" pitchFamily="18" charset="-78"/>
                <a:ea typeface="Times New Roman"/>
                <a:cs typeface="Adobe Arabic" pitchFamily="18" charset="-78"/>
              </a:rPr>
              <a:t>2-</a:t>
            </a:r>
            <a:r>
              <a:rPr lang="ar-EG" sz="3200" b="1" dirty="0">
                <a:latin typeface="Adobe Arabic" pitchFamily="18" charset="-78"/>
                <a:ea typeface="Times New Roman"/>
                <a:cs typeface="Adobe Arabic" pitchFamily="18" charset="-78"/>
              </a:rPr>
              <a:t>	الغياب</a:t>
            </a:r>
            <a:endParaRPr lang="en-US" sz="3200" dirty="0">
              <a:latin typeface="Adobe Arabic" pitchFamily="18" charset="-78"/>
              <a:ea typeface="Calibri"/>
              <a:cs typeface="Adobe Arabic" pitchFamily="18" charset="-78"/>
            </a:endParaRPr>
          </a:p>
          <a:p>
            <a:pPr marL="228600" algn="r" rtl="1">
              <a:lnSpc>
                <a:spcPct val="115000"/>
              </a:lnSpc>
              <a:spcAft>
                <a:spcPts val="1000"/>
              </a:spcAft>
            </a:pPr>
            <a:r>
              <a:rPr lang="ar-EG" sz="3200" b="1" dirty="0">
                <a:solidFill>
                  <a:srgbClr val="C00000"/>
                </a:solidFill>
                <a:latin typeface="Adobe Arabic" pitchFamily="18" charset="-78"/>
                <a:ea typeface="Times New Roman"/>
                <a:cs typeface="Adobe Arabic" pitchFamily="18" charset="-78"/>
              </a:rPr>
              <a:t>3-</a:t>
            </a:r>
            <a:r>
              <a:rPr lang="ar-EG" sz="3200" b="1" dirty="0">
                <a:latin typeface="Adobe Arabic" pitchFamily="18" charset="-78"/>
                <a:ea typeface="Times New Roman"/>
                <a:cs typeface="Adobe Arabic" pitchFamily="18" charset="-78"/>
              </a:rPr>
              <a:t>	حوادث العمل</a:t>
            </a:r>
            <a:endParaRPr lang="en-US" sz="3200" dirty="0">
              <a:latin typeface="Adobe Arabic" pitchFamily="18" charset="-78"/>
              <a:ea typeface="Calibri"/>
              <a:cs typeface="Adobe Arabic" pitchFamily="18" charset="-78"/>
            </a:endParaRPr>
          </a:p>
          <a:p>
            <a:pPr marL="228600" algn="r" rtl="1">
              <a:lnSpc>
                <a:spcPct val="115000"/>
              </a:lnSpc>
              <a:spcAft>
                <a:spcPts val="1000"/>
              </a:spcAft>
            </a:pPr>
            <a:r>
              <a:rPr lang="ar-EG" sz="3200" b="1" dirty="0">
                <a:solidFill>
                  <a:srgbClr val="C00000"/>
                </a:solidFill>
                <a:latin typeface="Adobe Arabic" pitchFamily="18" charset="-78"/>
                <a:ea typeface="Times New Roman"/>
                <a:cs typeface="Adobe Arabic" pitchFamily="18" charset="-78"/>
              </a:rPr>
              <a:t>4-</a:t>
            </a:r>
            <a:r>
              <a:rPr lang="ar-EG" sz="3200" b="1" dirty="0">
                <a:latin typeface="Adobe Arabic" pitchFamily="18" charset="-78"/>
                <a:ea typeface="Times New Roman"/>
                <a:cs typeface="Adobe Arabic" pitchFamily="18" charset="-78"/>
              </a:rPr>
              <a:t>	الإنتاجية</a:t>
            </a:r>
            <a:endParaRPr lang="en-US" sz="3200" dirty="0">
              <a:latin typeface="Adobe Arabic" pitchFamily="18" charset="-78"/>
              <a:ea typeface="Calibri"/>
              <a:cs typeface="Adobe Arabic" pitchFamily="18" charset="-78"/>
            </a:endParaRPr>
          </a:p>
        </p:txBody>
      </p:sp>
      <p:pic>
        <p:nvPicPr>
          <p:cNvPr id="4" name="Picture 3"/>
          <p:cNvPicPr>
            <a:picLocks noChangeAspect="1"/>
          </p:cNvPicPr>
          <p:nvPr/>
        </p:nvPicPr>
        <p:blipFill>
          <a:blip r:embed="rId2"/>
          <a:stretch>
            <a:fillRect/>
          </a:stretch>
        </p:blipFill>
        <p:spPr>
          <a:xfrm>
            <a:off x="990600" y="2762520"/>
            <a:ext cx="4286250" cy="2933700"/>
          </a:xfrm>
          <a:prstGeom prst="rect">
            <a:avLst/>
          </a:prstGeom>
          <a:ln>
            <a:noFill/>
          </a:ln>
          <a:effectLst>
            <a:softEdge rad="112500"/>
          </a:effectLst>
        </p:spPr>
      </p:pic>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3810000" y="533400"/>
            <a:ext cx="7814480" cy="2344231"/>
          </a:xfrm>
          <a:prstGeom prst="rect">
            <a:avLst/>
          </a:prstGeom>
        </p:spPr>
        <p:txBody>
          <a:bodyPr wrap="square">
            <a:spAutoFit/>
          </a:bodyPr>
          <a:lstStyle/>
          <a:p>
            <a:pPr marL="228600" algn="just" rtl="1">
              <a:lnSpc>
                <a:spcPct val="115000"/>
              </a:lnSpc>
              <a:spcAft>
                <a:spcPts val="1000"/>
              </a:spcAft>
            </a:pPr>
            <a:r>
              <a:rPr lang="ar-EG" sz="2400" b="1" u="sng" dirty="0">
                <a:solidFill>
                  <a:srgbClr val="C00000"/>
                </a:solidFill>
                <a:latin typeface="Adobe Arabic" pitchFamily="18" charset="-78"/>
                <a:ea typeface="Times New Roman"/>
                <a:cs typeface="Adobe Arabic" pitchFamily="18" charset="-78"/>
              </a:rPr>
              <a:t>نموذج بورتر و </a:t>
            </a:r>
            <a:r>
              <a:rPr lang="ar-EG" sz="2400" b="1" u="sng" dirty="0" err="1">
                <a:solidFill>
                  <a:srgbClr val="C00000"/>
                </a:solidFill>
                <a:latin typeface="Adobe Arabic" pitchFamily="18" charset="-78"/>
                <a:ea typeface="Times New Roman"/>
                <a:cs typeface="Adobe Arabic" pitchFamily="18" charset="-78"/>
              </a:rPr>
              <a:t>لولر</a:t>
            </a:r>
            <a:r>
              <a:rPr lang="ar-EG" sz="2400" b="1" u="sng" dirty="0">
                <a:solidFill>
                  <a:srgbClr val="C00000"/>
                </a:solidFill>
                <a:latin typeface="Adobe Arabic" pitchFamily="18" charset="-78"/>
                <a:ea typeface="Times New Roman"/>
                <a:cs typeface="Adobe Arabic" pitchFamily="18" charset="-78"/>
              </a:rPr>
              <a:t> </a:t>
            </a:r>
            <a:r>
              <a:rPr lang="ar-JO" sz="2400" b="1" u="sng" dirty="0" smtClean="0">
                <a:solidFill>
                  <a:srgbClr val="C00000"/>
                </a:solidFill>
                <a:latin typeface="Adobe Arabic" pitchFamily="18" charset="-78"/>
                <a:ea typeface="Times New Roman"/>
                <a:cs typeface="Adobe Arabic" pitchFamily="18" charset="-78"/>
              </a:rPr>
              <a:t>:</a:t>
            </a:r>
            <a:endParaRPr lang="en-US" sz="2400" b="1" dirty="0">
              <a:latin typeface="Adobe Arabic" pitchFamily="18" charset="-78"/>
              <a:ea typeface="Calibri"/>
              <a:cs typeface="Adobe Arabic" pitchFamily="18" charset="-78"/>
            </a:endParaRPr>
          </a:p>
          <a:p>
            <a:pPr marL="228600" algn="just" rtl="1">
              <a:lnSpc>
                <a:spcPct val="115000"/>
              </a:lnSpc>
              <a:spcAft>
                <a:spcPts val="1000"/>
              </a:spcAft>
            </a:pPr>
            <a:r>
              <a:rPr lang="ar-EG" sz="2400" dirty="0">
                <a:latin typeface="Adobe Arabic" pitchFamily="18" charset="-78"/>
                <a:ea typeface="Times New Roman"/>
                <a:cs typeface="Adobe Arabic" pitchFamily="18" charset="-78"/>
              </a:rPr>
              <a:t>اهتم بورتر و لولر بالعلاقة السببية بين الإنتاجية و الرضا بعد </a:t>
            </a:r>
            <a:r>
              <a:rPr lang="ar-EG" sz="2400" dirty="0" smtClean="0">
                <a:latin typeface="Adobe Arabic" pitchFamily="18" charset="-78"/>
                <a:ea typeface="Times New Roman"/>
                <a:cs typeface="Adobe Arabic" pitchFamily="18" charset="-78"/>
              </a:rPr>
              <a:t>أن </a:t>
            </a:r>
            <a:r>
              <a:rPr lang="ar-EG" sz="2400" dirty="0">
                <a:latin typeface="Adobe Arabic" pitchFamily="18" charset="-78"/>
                <a:ea typeface="Times New Roman"/>
                <a:cs typeface="Adobe Arabic" pitchFamily="18" charset="-78"/>
              </a:rPr>
              <a:t>ساد الاعتقاد نتيجة دراسات تجارب هوثورن بان رضا العاملين يؤثر تأثيرا مباشرا على الإنتاجية مما جعل المديرين والباحثين يلجأون إلى الدوافع الخارجية التي اعتقدوا أنها ستؤدي إلى زيادة رضا العاملين ومن ثم إلى زيادة الأداء .</a:t>
            </a:r>
            <a:endParaRPr lang="en-US" sz="2400" dirty="0">
              <a:latin typeface="Adobe Arabic" pitchFamily="18" charset="-78"/>
              <a:ea typeface="Calibri"/>
              <a:cs typeface="Adobe Arabic" pitchFamily="18" charset="-78"/>
            </a:endParaRPr>
          </a:p>
        </p:txBody>
      </p:sp>
      <p:sp>
        <p:nvSpPr>
          <p:cNvPr id="4" name="Rectangle 3"/>
          <p:cNvSpPr/>
          <p:nvPr/>
        </p:nvSpPr>
        <p:spPr>
          <a:xfrm>
            <a:off x="4606119" y="2948420"/>
            <a:ext cx="7018361" cy="2472472"/>
          </a:xfrm>
          <a:prstGeom prst="rect">
            <a:avLst/>
          </a:prstGeom>
        </p:spPr>
        <p:txBody>
          <a:bodyPr wrap="square">
            <a:spAutoFit/>
          </a:bodyPr>
          <a:lstStyle/>
          <a:p>
            <a:pPr marL="228600" algn="just" rtl="1">
              <a:lnSpc>
                <a:spcPct val="115000"/>
              </a:lnSpc>
              <a:spcAft>
                <a:spcPts val="1000"/>
              </a:spcAft>
            </a:pPr>
            <a:r>
              <a:rPr lang="ar-EG" sz="2400" dirty="0">
                <a:solidFill>
                  <a:srgbClr val="002060"/>
                </a:solidFill>
                <a:latin typeface="Adobe Arabic" pitchFamily="18" charset="-78"/>
                <a:ea typeface="Times New Roman"/>
                <a:cs typeface="Adobe Arabic" pitchFamily="18" charset="-78"/>
              </a:rPr>
              <a:t>أما العوائد الخارجية :</a:t>
            </a:r>
            <a:endParaRPr lang="en-US" sz="2400" dirty="0">
              <a:solidFill>
                <a:srgbClr val="002060"/>
              </a:solidFill>
              <a:latin typeface="Adobe Arabic" pitchFamily="18" charset="-78"/>
              <a:ea typeface="Calibri"/>
              <a:cs typeface="Adobe Arabic" pitchFamily="18" charset="-78"/>
            </a:endParaRPr>
          </a:p>
          <a:p>
            <a:pPr marL="228600" algn="just" rtl="1">
              <a:lnSpc>
                <a:spcPct val="115000"/>
              </a:lnSpc>
              <a:spcAft>
                <a:spcPts val="1000"/>
              </a:spcAft>
            </a:pPr>
            <a:r>
              <a:rPr lang="ar-EG" sz="2400" dirty="0">
                <a:latin typeface="Adobe Arabic" pitchFamily="18" charset="-78"/>
                <a:ea typeface="Times New Roman"/>
                <a:cs typeface="Adobe Arabic" pitchFamily="18" charset="-78"/>
              </a:rPr>
              <a:t>فهي تلك التي تمنحها المنظمة للفرد لإشباع حاجاته الدنيا و تتمثل بالأجر و الأمان والحاجات الاجتماعية .</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smtClean="0">
                <a:latin typeface="Adobe Arabic" pitchFamily="18" charset="-78"/>
                <a:ea typeface="Times New Roman"/>
                <a:cs typeface="Adobe Arabic" pitchFamily="18" charset="-78"/>
              </a:rPr>
              <a:t>أن </a:t>
            </a:r>
            <a:r>
              <a:rPr lang="ar-EG" sz="2400" dirty="0">
                <a:latin typeface="Adobe Arabic" pitchFamily="18" charset="-78"/>
                <a:ea typeface="Times New Roman"/>
                <a:cs typeface="Adobe Arabic" pitchFamily="18" charset="-78"/>
              </a:rPr>
              <a:t>الفرد يوازن بين ما يحصل من المنظمة مقابل ما يبذله من جهد أي مدى اعتقاده بعدالة العوائد </a:t>
            </a:r>
            <a:r>
              <a:rPr lang="en-US" sz="2400" dirty="0">
                <a:latin typeface="Adobe Arabic" pitchFamily="18" charset="-78"/>
                <a:ea typeface="Times New Roman"/>
                <a:cs typeface="Adobe Arabic" pitchFamily="18" charset="-78"/>
              </a:rPr>
              <a:t>Perceived Equitable Rewards</a:t>
            </a:r>
            <a:r>
              <a:rPr lang="ar-EG" sz="2400" dirty="0">
                <a:latin typeface="Adobe Arabic" pitchFamily="18" charset="-78"/>
                <a:ea typeface="Times New Roman"/>
                <a:cs typeface="Adobe Arabic" pitchFamily="18" charset="-78"/>
              </a:rPr>
              <a:t>) ) </a:t>
            </a:r>
            <a:r>
              <a:rPr lang="ar-EG" sz="2400" dirty="0" smtClean="0">
                <a:latin typeface="Adobe Arabic" pitchFamily="18" charset="-78"/>
                <a:ea typeface="Times New Roman"/>
                <a:cs typeface="Adobe Arabic" pitchFamily="18" charset="-78"/>
              </a:rPr>
              <a:t>.</a:t>
            </a:r>
            <a:endParaRPr lang="en-US" sz="2400" dirty="0">
              <a:latin typeface="Adobe Arabic" pitchFamily="18" charset="-78"/>
              <a:ea typeface="Calibri"/>
              <a:cs typeface="Adobe Arabic" pitchFamily="18" charset="-78"/>
            </a:endParaRPr>
          </a:p>
        </p:txBody>
      </p:sp>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302800" y="2985291"/>
            <a:ext cx="4116800" cy="2914140"/>
          </a:xfrm>
          <a:prstGeom prst="rect">
            <a:avLst/>
          </a:prstGeom>
          <a:ln>
            <a:noFill/>
          </a:ln>
          <a:effectLst>
            <a:softEdge rad="112500"/>
          </a:effectLst>
        </p:spPr>
      </p:pic>
    </p:spTree>
    <p:extLst>
      <p:ext uri="{BB962C8B-B14F-4D97-AF65-F5344CB8AC3E}">
        <p14:creationId xmlns:p14="http://schemas.microsoft.com/office/powerpoint/2010/main" val="14451251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6085764" y="-32982"/>
            <a:ext cx="4572000" cy="963854"/>
          </a:xfrm>
          <a:prstGeom prst="rect">
            <a:avLst/>
          </a:prstGeom>
        </p:spPr>
        <p:txBody>
          <a:bodyPr>
            <a:spAutoFit/>
          </a:bodyPr>
          <a:lstStyle/>
          <a:p>
            <a:pPr marL="228600" algn="r" rtl="1">
              <a:lnSpc>
                <a:spcPct val="115000"/>
              </a:lnSpc>
              <a:spcAft>
                <a:spcPts val="1000"/>
              </a:spcAft>
            </a:pPr>
            <a:r>
              <a:rPr lang="ar-EG" sz="2400" b="1" u="sng" dirty="0">
                <a:solidFill>
                  <a:schemeClr val="bg1"/>
                </a:solidFill>
                <a:latin typeface="Adobe Arabic" pitchFamily="18" charset="-78"/>
                <a:ea typeface="Times New Roman"/>
                <a:cs typeface="Adobe Arabic" pitchFamily="18" charset="-78"/>
              </a:rPr>
              <a:t>الشكل التالي :</a:t>
            </a:r>
            <a:endParaRPr lang="en-US" sz="2400" dirty="0">
              <a:solidFill>
                <a:schemeClr val="bg1"/>
              </a:solidFill>
              <a:latin typeface="Adobe Arabic" pitchFamily="18" charset="-78"/>
              <a:ea typeface="Calibri"/>
              <a:cs typeface="Adobe Arabic" pitchFamily="18" charset="-78"/>
            </a:endParaRPr>
          </a:p>
          <a:p>
            <a:pPr marL="228600" algn="r" rtl="1">
              <a:lnSpc>
                <a:spcPct val="115000"/>
              </a:lnSpc>
              <a:spcAft>
                <a:spcPts val="1000"/>
              </a:spcAft>
            </a:pPr>
            <a:r>
              <a:rPr lang="ar-EG" b="1" dirty="0">
                <a:latin typeface="Calibri"/>
                <a:ea typeface="Times New Roman"/>
                <a:cs typeface="Adobe Arabic" pitchFamily="18" charset="-78"/>
              </a:rPr>
              <a:t> </a:t>
            </a:r>
            <a:endParaRPr lang="en-US" sz="1200" dirty="0">
              <a:latin typeface="Calibri"/>
              <a:ea typeface="Calibri"/>
              <a:cs typeface="Adobe Arabic" pitchFamily="18" charset="-78"/>
            </a:endParaRPr>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1638300" y="523007"/>
            <a:ext cx="8915400" cy="4419600"/>
          </a:xfrm>
          <a:prstGeom prst="rect">
            <a:avLst/>
          </a:prstGeom>
          <a:noFill/>
        </p:spPr>
      </p:pic>
      <p:sp>
        <p:nvSpPr>
          <p:cNvPr id="5" name="Rectangle 4"/>
          <p:cNvSpPr/>
          <p:nvPr/>
        </p:nvSpPr>
        <p:spPr>
          <a:xfrm>
            <a:off x="381001" y="5079817"/>
            <a:ext cx="10294961" cy="1375248"/>
          </a:xfrm>
          <a:prstGeom prst="rect">
            <a:avLst/>
          </a:prstGeom>
        </p:spPr>
        <p:txBody>
          <a:bodyPr wrap="square">
            <a:spAutoFit/>
          </a:bodyPr>
          <a:lstStyle/>
          <a:p>
            <a:pPr algn="r" rtl="1">
              <a:lnSpc>
                <a:spcPct val="115000"/>
              </a:lnSpc>
              <a:spcAft>
                <a:spcPts val="1000"/>
              </a:spcAft>
            </a:pPr>
            <a:r>
              <a:rPr lang="ar-EG" sz="2000" b="1" dirty="0">
                <a:latin typeface="Adobe Arabic" pitchFamily="18" charset="-78"/>
                <a:ea typeface="Times New Roman"/>
                <a:cs typeface="Adobe Arabic" pitchFamily="18" charset="-78"/>
              </a:rPr>
              <a:t>وقد واجهت هذه النظرية صعوبة في مرحلة التطبيع وخاصة في تحديد و قياس الجهود ونتيجة المستوى الأول .</a:t>
            </a:r>
            <a:endParaRPr lang="en-US" sz="1400" dirty="0">
              <a:latin typeface="Adobe Arabic" pitchFamily="18" charset="-78"/>
              <a:ea typeface="Calibri"/>
              <a:cs typeface="Adobe Arabic" pitchFamily="18" charset="-78"/>
            </a:endParaRPr>
          </a:p>
          <a:p>
            <a:pPr algn="r" rtl="1">
              <a:lnSpc>
                <a:spcPct val="115000"/>
              </a:lnSpc>
              <a:spcAft>
                <a:spcPts val="1000"/>
              </a:spcAft>
            </a:pPr>
            <a:r>
              <a:rPr lang="ar-EG" sz="2000" b="1" dirty="0">
                <a:latin typeface="Adobe Arabic" pitchFamily="18" charset="-78"/>
                <a:ea typeface="Times New Roman"/>
                <a:cs typeface="Adobe Arabic" pitchFamily="18" charset="-78"/>
              </a:rPr>
              <a:t>أضف إلى ذلك فقد واجهت تلك النظرية أيضا المشكلات في القيام بإجراء الدراسات التجريبية والتطبيقية لها .</a:t>
            </a:r>
            <a:endParaRPr lang="en-US" sz="1400" dirty="0">
              <a:latin typeface="Adobe Arabic" pitchFamily="18" charset="-78"/>
              <a:ea typeface="Calibri"/>
              <a:cs typeface="Adobe Arabic" pitchFamily="18" charset="-78"/>
            </a:endParaRPr>
          </a:p>
          <a:p>
            <a:pPr marL="228600" algn="r" rtl="1">
              <a:lnSpc>
                <a:spcPct val="115000"/>
              </a:lnSpc>
              <a:spcAft>
                <a:spcPts val="1000"/>
              </a:spcAft>
            </a:pPr>
            <a:r>
              <a:rPr lang="ar-EG" b="1" dirty="0">
                <a:latin typeface="Calibri"/>
                <a:ea typeface="Times New Roman"/>
                <a:cs typeface="Adobe Arabic" pitchFamily="18" charset="-78"/>
              </a:rPr>
              <a:t> </a:t>
            </a:r>
            <a:endParaRPr lang="en-US" sz="1200" dirty="0">
              <a:latin typeface="Calibri"/>
              <a:ea typeface="Calibri"/>
              <a:cs typeface="Adobe Arabic" pitchFamily="18" charset="-78"/>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11265" name="Picture 47" descr="Description: D:\حقايب\حقائب شهر 5\صور العمل\تنزيل (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048000"/>
            <a:ext cx="4036142" cy="277073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4572000" y="1583085"/>
            <a:ext cx="693420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fontAlgn="base">
              <a:spcBef>
                <a:spcPct val="0"/>
              </a:spcBef>
              <a:spcAft>
                <a:spcPct val="0"/>
              </a:spcAft>
              <a:tabLst>
                <a:tab pos="2025650" algn="l"/>
              </a:tabLst>
            </a:pPr>
            <a:r>
              <a:rPr lang="ar-EG" sz="2800" b="1" dirty="0">
                <a:solidFill>
                  <a:srgbClr val="C00000"/>
                </a:solidFill>
                <a:latin typeface="Adobe Arabic" pitchFamily="18" charset="-78"/>
                <a:ea typeface="Times New Roman" pitchFamily="18" charset="0"/>
                <a:cs typeface="Adobe Arabic" pitchFamily="18" charset="-78"/>
              </a:rPr>
              <a:t>مفهوم الولاء التنظيمي:</a:t>
            </a:r>
            <a:endParaRPr lang="en-US" sz="2800" b="1" dirty="0">
              <a:latin typeface="Adobe Arabic" pitchFamily="18" charset="-78"/>
              <a:cs typeface="Adobe Arabic" pitchFamily="18" charset="-78"/>
            </a:endParaRPr>
          </a:p>
          <a:p>
            <a:pPr algn="r" rtl="1" eaLnBrk="0" fontAlgn="base" hangingPunct="0">
              <a:spcBef>
                <a:spcPct val="0"/>
              </a:spcBef>
              <a:spcAft>
                <a:spcPct val="0"/>
              </a:spcAft>
              <a:tabLst>
                <a:tab pos="2025650" algn="l"/>
              </a:tabLst>
            </a:pPr>
            <a:r>
              <a:rPr lang="ar-EG" sz="2800" dirty="0">
                <a:latin typeface="Adobe Arabic" pitchFamily="18" charset="-78"/>
                <a:ea typeface="Times New Roman" pitchFamily="18" charset="0"/>
                <a:cs typeface="Adobe Arabic" pitchFamily="18" charset="-78"/>
              </a:rPr>
              <a:t>"قوة تطابق الفرد مع منظمته وارتباطه بها، وأن الفرد الذي يظهر مستوى عالياً من الولاء التنظيمي تجاه منظمة ما،</a:t>
            </a:r>
            <a:endParaRPr lang="en-US" sz="2800" dirty="0">
              <a:latin typeface="Adobe Arabic" pitchFamily="18" charset="-78"/>
              <a:cs typeface="Adobe Arabic" pitchFamily="18" charset="-78"/>
            </a:endParaRPr>
          </a:p>
          <a:p>
            <a:pPr algn="r" rtl="1" eaLnBrk="0" fontAlgn="base" hangingPunct="0">
              <a:spcBef>
                <a:spcPct val="0"/>
              </a:spcBef>
              <a:spcAft>
                <a:spcPct val="0"/>
              </a:spcAft>
              <a:tabLst>
                <a:tab pos="2025650" algn="l"/>
              </a:tabLst>
            </a:pPr>
            <a:r>
              <a:rPr lang="ar-EG" sz="2800" dirty="0">
                <a:solidFill>
                  <a:srgbClr val="002060"/>
                </a:solidFill>
                <a:latin typeface="Adobe Arabic" pitchFamily="18" charset="-78"/>
                <a:ea typeface="Times New Roman" pitchFamily="18" charset="0"/>
                <a:cs typeface="Adobe Arabic" pitchFamily="18" charset="-78"/>
              </a:rPr>
              <a:t> </a:t>
            </a:r>
            <a:r>
              <a:rPr lang="ar-EG" sz="2800" b="1" dirty="0">
                <a:solidFill>
                  <a:srgbClr val="002060"/>
                </a:solidFill>
                <a:latin typeface="Adobe Arabic" pitchFamily="18" charset="-78"/>
                <a:ea typeface="Times New Roman" pitchFamily="18" charset="0"/>
                <a:cs typeface="Adobe Arabic" pitchFamily="18" charset="-78"/>
              </a:rPr>
              <a:t>لديه الصفات التالية:	</a:t>
            </a:r>
            <a:endParaRPr lang="en-US" sz="2800" b="1" dirty="0">
              <a:solidFill>
                <a:srgbClr val="002060"/>
              </a:solidFill>
              <a:latin typeface="Adobe Arabic" pitchFamily="18" charset="-78"/>
              <a:cs typeface="Adobe Arabic" pitchFamily="18" charset="-78"/>
            </a:endParaRPr>
          </a:p>
          <a:p>
            <a:pPr algn="r" rtl="1" eaLnBrk="0" fontAlgn="base" hangingPunct="0">
              <a:spcBef>
                <a:spcPct val="0"/>
              </a:spcBef>
              <a:spcAft>
                <a:spcPct val="0"/>
              </a:spcAft>
              <a:tabLst>
                <a:tab pos="2025650" algn="l"/>
              </a:tabLst>
            </a:pPr>
            <a:r>
              <a:rPr lang="ar-EG" sz="2800" dirty="0">
                <a:solidFill>
                  <a:srgbClr val="D60093"/>
                </a:solidFill>
                <a:latin typeface="Adobe Arabic" pitchFamily="18" charset="-78"/>
                <a:ea typeface="Times New Roman" pitchFamily="18" charset="0"/>
                <a:cs typeface="Adobe Arabic" pitchFamily="18" charset="-78"/>
              </a:rPr>
              <a:t>1-	</a:t>
            </a:r>
            <a:r>
              <a:rPr lang="ar-EG" sz="2800" dirty="0">
                <a:latin typeface="Adobe Arabic" pitchFamily="18" charset="-78"/>
                <a:ea typeface="Times New Roman" pitchFamily="18" charset="0"/>
                <a:cs typeface="Adobe Arabic" pitchFamily="18" charset="-78"/>
              </a:rPr>
              <a:t>اعتقاد قوي بقبول أهداف وقيم المنظمة.</a:t>
            </a:r>
            <a:endParaRPr lang="en-US" sz="2800" dirty="0">
              <a:latin typeface="Adobe Arabic" pitchFamily="18" charset="-78"/>
              <a:cs typeface="Adobe Arabic" pitchFamily="18" charset="-78"/>
            </a:endParaRPr>
          </a:p>
          <a:p>
            <a:pPr algn="r" rtl="1" eaLnBrk="0" fontAlgn="base" hangingPunct="0">
              <a:spcBef>
                <a:spcPct val="0"/>
              </a:spcBef>
              <a:spcAft>
                <a:spcPct val="0"/>
              </a:spcAft>
              <a:tabLst>
                <a:tab pos="2025650" algn="l"/>
              </a:tabLst>
            </a:pPr>
            <a:r>
              <a:rPr lang="ar-EG" sz="2800" dirty="0">
                <a:solidFill>
                  <a:srgbClr val="D60093"/>
                </a:solidFill>
                <a:latin typeface="Adobe Arabic" pitchFamily="18" charset="-78"/>
                <a:ea typeface="Times New Roman" pitchFamily="18" charset="0"/>
                <a:cs typeface="Adobe Arabic" pitchFamily="18" charset="-78"/>
              </a:rPr>
              <a:t>2-	</a:t>
            </a:r>
            <a:r>
              <a:rPr lang="ar-EG" sz="2800" dirty="0">
                <a:latin typeface="Adobe Arabic" pitchFamily="18" charset="-78"/>
                <a:ea typeface="Times New Roman" pitchFamily="18" charset="0"/>
                <a:cs typeface="Adobe Arabic" pitchFamily="18" charset="-78"/>
              </a:rPr>
              <a:t>استعداد لبذل أقصى جهد ممكن نيابة عن المنظمة.</a:t>
            </a:r>
            <a:endParaRPr lang="en-US" sz="2800" dirty="0">
              <a:latin typeface="Adobe Arabic" pitchFamily="18" charset="-78"/>
              <a:cs typeface="Adobe Arabic" pitchFamily="18" charset="-78"/>
            </a:endParaRPr>
          </a:p>
          <a:p>
            <a:pPr algn="r" rtl="1" eaLnBrk="0" fontAlgn="base" hangingPunct="0">
              <a:spcBef>
                <a:spcPct val="0"/>
              </a:spcBef>
              <a:spcAft>
                <a:spcPct val="0"/>
              </a:spcAft>
              <a:tabLst>
                <a:tab pos="2025650" algn="l"/>
              </a:tabLst>
            </a:pPr>
            <a:r>
              <a:rPr lang="ar-EG" sz="2800" dirty="0">
                <a:solidFill>
                  <a:srgbClr val="D60093"/>
                </a:solidFill>
                <a:latin typeface="Adobe Arabic" pitchFamily="18" charset="-78"/>
                <a:ea typeface="Times New Roman" pitchFamily="18" charset="0"/>
                <a:cs typeface="Adobe Arabic" pitchFamily="18" charset="-78"/>
              </a:rPr>
              <a:t>3-	</a:t>
            </a:r>
            <a:r>
              <a:rPr lang="ar-EG" sz="2800" dirty="0">
                <a:latin typeface="Adobe Arabic" pitchFamily="18" charset="-78"/>
                <a:ea typeface="Times New Roman" pitchFamily="18" charset="0"/>
                <a:cs typeface="Adobe Arabic" pitchFamily="18" charset="-78"/>
              </a:rPr>
              <a:t>رغبة قوية في المحافظة على استمرار عضويته في المنظمة"  بينما قد أوضح آخر </a:t>
            </a:r>
            <a:r>
              <a:rPr lang="ar-EG" sz="2800" dirty="0" smtClean="0">
                <a:latin typeface="Adobe Arabic" pitchFamily="18" charset="-78"/>
                <a:ea typeface="Times New Roman" pitchFamily="18" charset="0"/>
                <a:cs typeface="Adobe Arabic" pitchFamily="18" charset="-78"/>
              </a:rPr>
              <a:t>أن </a:t>
            </a:r>
            <a:r>
              <a:rPr lang="ar-EG" sz="2800" dirty="0">
                <a:latin typeface="Adobe Arabic" pitchFamily="18" charset="-78"/>
                <a:ea typeface="Times New Roman" pitchFamily="18" charset="0"/>
                <a:cs typeface="Adobe Arabic" pitchFamily="18" charset="-78"/>
              </a:rPr>
              <a:t>الولاء التنظيمي هو حاصل </a:t>
            </a:r>
            <a:r>
              <a:rPr lang="ar-EG" sz="2800" dirty="0" smtClean="0">
                <a:latin typeface="Adobe Arabic" pitchFamily="18" charset="-78"/>
                <a:ea typeface="Times New Roman" pitchFamily="18" charset="0"/>
                <a:cs typeface="Adobe Arabic" pitchFamily="18" charset="-78"/>
              </a:rPr>
              <a:t>تفاعل.</a:t>
            </a:r>
            <a:endParaRPr lang="ar-EG" sz="2800" dirty="0">
              <a:latin typeface="Adobe Arabic" pitchFamily="18" charset="-78"/>
              <a:cs typeface="Adobe Arabic" pitchFamily="18" charset="-78"/>
            </a:endParaRPr>
          </a:p>
        </p:txBody>
      </p:sp>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57200" y="533400"/>
            <a:ext cx="11277600" cy="4330416"/>
          </a:xfrm>
          <a:prstGeom prst="rect">
            <a:avLst/>
          </a:prstGeom>
        </p:spPr>
        <p:txBody>
          <a:bodyPr wrap="square">
            <a:spAutoFit/>
          </a:bodyPr>
          <a:lstStyle/>
          <a:p>
            <a:pPr marL="228600" algn="r" rtl="1">
              <a:lnSpc>
                <a:spcPct val="115000"/>
              </a:lnSpc>
              <a:spcAft>
                <a:spcPts val="1000"/>
              </a:spcAft>
            </a:pPr>
            <a:r>
              <a:rPr lang="ar-EG" sz="2400" b="1" dirty="0">
                <a:solidFill>
                  <a:srgbClr val="002060"/>
                </a:solidFill>
                <a:latin typeface="Adobe Arabic" pitchFamily="18" charset="-78"/>
                <a:ea typeface="Times New Roman"/>
                <a:cs typeface="Adobe Arabic" pitchFamily="18" charset="-78"/>
              </a:rPr>
              <a:t> </a:t>
            </a:r>
            <a:r>
              <a:rPr lang="ar-EG" sz="2800" b="1" dirty="0">
                <a:solidFill>
                  <a:srgbClr val="002060"/>
                </a:solidFill>
                <a:latin typeface="Adobe Arabic" pitchFamily="18" charset="-78"/>
                <a:ea typeface="Times New Roman"/>
                <a:cs typeface="Adobe Arabic" pitchFamily="18" charset="-78"/>
              </a:rPr>
              <a:t>ثلاثة عناصر أساسية هي :</a:t>
            </a:r>
            <a:endParaRPr lang="en-US" sz="2800" dirty="0">
              <a:solidFill>
                <a:srgbClr val="002060"/>
              </a:solidFill>
              <a:latin typeface="Adobe Arabic" pitchFamily="18" charset="-78"/>
              <a:ea typeface="Calibri"/>
              <a:cs typeface="Adobe Arabic" pitchFamily="18" charset="-78"/>
            </a:endParaRPr>
          </a:p>
          <a:p>
            <a:pPr marL="228600" algn="r" rtl="1">
              <a:lnSpc>
                <a:spcPct val="115000"/>
              </a:lnSpc>
              <a:spcAft>
                <a:spcPts val="1000"/>
              </a:spcAft>
            </a:pPr>
            <a:r>
              <a:rPr lang="ar-EG" sz="2800" b="1" dirty="0">
                <a:solidFill>
                  <a:srgbClr val="0070C0"/>
                </a:solidFill>
                <a:latin typeface="Adobe Arabic" pitchFamily="18" charset="-78"/>
                <a:ea typeface="Times New Roman"/>
                <a:cs typeface="Adobe Arabic" pitchFamily="18" charset="-78"/>
              </a:rPr>
              <a:t>- التطابق:</a:t>
            </a:r>
            <a:endParaRPr lang="en-US" sz="2800" dirty="0">
              <a:solidFill>
                <a:srgbClr val="0070C0"/>
              </a:solidFill>
              <a:latin typeface="Adobe Arabic" pitchFamily="18" charset="-78"/>
              <a:ea typeface="Calibri"/>
              <a:cs typeface="Adobe Arabic" pitchFamily="18" charset="-78"/>
            </a:endParaRPr>
          </a:p>
          <a:p>
            <a:pPr marL="228600" algn="r" rtl="1">
              <a:lnSpc>
                <a:spcPct val="115000"/>
              </a:lnSpc>
              <a:spcAft>
                <a:spcPts val="1000"/>
              </a:spcAft>
            </a:pPr>
            <a:r>
              <a:rPr lang="ar-EG" sz="2800" b="1" dirty="0">
                <a:latin typeface="Adobe Arabic" pitchFamily="18" charset="-78"/>
                <a:ea typeface="Times New Roman"/>
                <a:cs typeface="Adobe Arabic" pitchFamily="18" charset="-78"/>
              </a:rPr>
              <a:t> وتعني درجة تبني الفرد لأهداف وقيم المنظمة التي يعمل بها باعتبارها تمثل أهدافه وقيمه.</a:t>
            </a:r>
            <a:endParaRPr lang="en-US" sz="2800" dirty="0">
              <a:latin typeface="Adobe Arabic" pitchFamily="18" charset="-78"/>
              <a:ea typeface="Calibri"/>
              <a:cs typeface="Adobe Arabic" pitchFamily="18" charset="-78"/>
            </a:endParaRPr>
          </a:p>
          <a:p>
            <a:pPr marL="228600" algn="r" rtl="1">
              <a:lnSpc>
                <a:spcPct val="115000"/>
              </a:lnSpc>
              <a:spcAft>
                <a:spcPts val="1000"/>
              </a:spcAft>
            </a:pPr>
            <a:r>
              <a:rPr lang="ar-EG" sz="2800" b="1" dirty="0">
                <a:solidFill>
                  <a:srgbClr val="0070C0"/>
                </a:solidFill>
                <a:latin typeface="Adobe Arabic" pitchFamily="18" charset="-78"/>
                <a:ea typeface="Times New Roman"/>
                <a:cs typeface="Adobe Arabic" pitchFamily="18" charset="-78"/>
              </a:rPr>
              <a:t>- الانهماك "الاستغراق": </a:t>
            </a:r>
            <a:endParaRPr lang="en-US" sz="2800" dirty="0">
              <a:solidFill>
                <a:srgbClr val="0070C0"/>
              </a:solidFill>
              <a:latin typeface="Adobe Arabic" pitchFamily="18" charset="-78"/>
              <a:ea typeface="Calibri"/>
              <a:cs typeface="Adobe Arabic" pitchFamily="18" charset="-78"/>
            </a:endParaRPr>
          </a:p>
          <a:p>
            <a:pPr marL="228600" algn="r" rtl="1">
              <a:lnSpc>
                <a:spcPct val="115000"/>
              </a:lnSpc>
              <a:spcAft>
                <a:spcPts val="1000"/>
              </a:spcAft>
            </a:pPr>
            <a:r>
              <a:rPr lang="ar-EG" sz="2800" b="1" dirty="0">
                <a:latin typeface="Adobe Arabic" pitchFamily="18" charset="-78"/>
                <a:ea typeface="Times New Roman"/>
                <a:cs typeface="Adobe Arabic" pitchFamily="18" charset="-78"/>
              </a:rPr>
              <a:t>وتعني </a:t>
            </a:r>
            <a:r>
              <a:rPr lang="ar-EG" sz="2800" b="1" dirty="0" smtClean="0">
                <a:latin typeface="Adobe Arabic" pitchFamily="18" charset="-78"/>
                <a:ea typeface="Times New Roman"/>
                <a:cs typeface="Adobe Arabic" pitchFamily="18" charset="-78"/>
              </a:rPr>
              <a:t>أن </a:t>
            </a:r>
            <a:r>
              <a:rPr lang="ar-EG" sz="2800" b="1" dirty="0">
                <a:latin typeface="Adobe Arabic" pitchFamily="18" charset="-78"/>
                <a:ea typeface="Times New Roman"/>
                <a:cs typeface="Adobe Arabic" pitchFamily="18" charset="-78"/>
              </a:rPr>
              <a:t>يكون الفرد منهمكاً ومنغمساً بصورة متكاملة في نشاطاته وأدواره التي يقوم بها في المنظمة التي يعمل بها.</a:t>
            </a:r>
            <a:endParaRPr lang="en-US" sz="2800" dirty="0">
              <a:latin typeface="Adobe Arabic" pitchFamily="18" charset="-78"/>
              <a:ea typeface="Calibri"/>
              <a:cs typeface="Adobe Arabic" pitchFamily="18" charset="-78"/>
            </a:endParaRPr>
          </a:p>
          <a:p>
            <a:pPr marL="228600" algn="r" rtl="1">
              <a:lnSpc>
                <a:spcPct val="115000"/>
              </a:lnSpc>
              <a:spcAft>
                <a:spcPts val="1000"/>
              </a:spcAft>
            </a:pPr>
            <a:r>
              <a:rPr lang="ar-EG" sz="2800" b="1" dirty="0">
                <a:solidFill>
                  <a:srgbClr val="0070C0"/>
                </a:solidFill>
                <a:latin typeface="Adobe Arabic" pitchFamily="18" charset="-78"/>
                <a:ea typeface="Times New Roman"/>
                <a:cs typeface="Adobe Arabic" pitchFamily="18" charset="-78"/>
              </a:rPr>
              <a:t>- الإخلاص والوفاء: </a:t>
            </a:r>
            <a:endParaRPr lang="en-US" sz="2800" dirty="0">
              <a:solidFill>
                <a:srgbClr val="0070C0"/>
              </a:solidFill>
              <a:latin typeface="Adobe Arabic" pitchFamily="18" charset="-78"/>
              <a:ea typeface="Calibri"/>
              <a:cs typeface="Adobe Arabic" pitchFamily="18" charset="-78"/>
            </a:endParaRPr>
          </a:p>
          <a:p>
            <a:pPr marL="228600" algn="r" rtl="1">
              <a:lnSpc>
                <a:spcPct val="115000"/>
              </a:lnSpc>
              <a:spcAft>
                <a:spcPts val="1000"/>
              </a:spcAft>
            </a:pPr>
            <a:r>
              <a:rPr lang="ar-EG" sz="2800" b="1" dirty="0">
                <a:latin typeface="Adobe Arabic" pitchFamily="18" charset="-78"/>
                <a:ea typeface="Times New Roman"/>
                <a:cs typeface="Adobe Arabic" pitchFamily="18" charset="-78"/>
              </a:rPr>
              <a:t>ويعني الشعور بالارتباط القوي والعاطفة للمنظمة التي يعمل بها الفرد بحيث يحس بأن المنظمة جزء من ذاته </a:t>
            </a:r>
            <a:r>
              <a:rPr lang="ar-JO" sz="2800" b="1" dirty="0" smtClean="0">
                <a:latin typeface="Adobe Arabic" pitchFamily="18" charset="-78"/>
                <a:ea typeface="Times New Roman"/>
                <a:cs typeface="Adobe Arabic" pitchFamily="18" charset="-78"/>
              </a:rPr>
              <a:t>و</a:t>
            </a:r>
            <a:r>
              <a:rPr lang="ar-EG" sz="2800" b="1" dirty="0" smtClean="0">
                <a:latin typeface="Adobe Arabic" pitchFamily="18" charset="-78"/>
                <a:ea typeface="Times New Roman"/>
                <a:cs typeface="Adobe Arabic" pitchFamily="18" charset="-78"/>
              </a:rPr>
              <a:t>كينونته</a:t>
            </a:r>
            <a:endParaRPr lang="en-US" sz="2800" dirty="0">
              <a:latin typeface="Adobe Arabic" pitchFamily="18" charset="-78"/>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685800" y="1143000"/>
            <a:ext cx="10668000" cy="4556119"/>
          </a:xfrm>
          <a:prstGeom prst="rect">
            <a:avLst/>
          </a:prstGeom>
        </p:spPr>
        <p:txBody>
          <a:bodyPr wrap="square">
            <a:spAutoFit/>
          </a:bodyPr>
          <a:lstStyle/>
          <a:p>
            <a:pPr marL="228600" algn="just" rtl="1">
              <a:lnSpc>
                <a:spcPct val="115000"/>
              </a:lnSpc>
              <a:spcAft>
                <a:spcPts val="1000"/>
              </a:spcAft>
            </a:pPr>
            <a:r>
              <a:rPr lang="ar-EG" sz="2400" b="1" dirty="0">
                <a:solidFill>
                  <a:srgbClr val="C00000"/>
                </a:solidFill>
                <a:latin typeface="Adobe Arabic" pitchFamily="18" charset="-78"/>
                <a:ea typeface="Times New Roman"/>
                <a:cs typeface="Adobe Arabic" pitchFamily="18" charset="-78"/>
              </a:rPr>
              <a:t>خصائص الولاء التنظيمي  :</a:t>
            </a:r>
            <a:endParaRPr lang="en-US" sz="2400" b="1" dirty="0">
              <a:solidFill>
                <a:srgbClr val="C00000"/>
              </a:solidFill>
              <a:latin typeface="Adobe Arabic" pitchFamily="18" charset="-78"/>
              <a:ea typeface="Calibri"/>
              <a:cs typeface="Adobe Arabic" pitchFamily="18" charset="-78"/>
            </a:endParaRPr>
          </a:p>
          <a:p>
            <a:pPr marL="228600" algn="just" rtl="1">
              <a:lnSpc>
                <a:spcPct val="115000"/>
              </a:lnSpc>
              <a:spcAft>
                <a:spcPts val="1000"/>
              </a:spcAft>
            </a:pPr>
            <a:r>
              <a:rPr lang="ar-EG" sz="2400" dirty="0">
                <a:latin typeface="Adobe Arabic" pitchFamily="18" charset="-78"/>
                <a:ea typeface="Times New Roman"/>
                <a:cs typeface="Adobe Arabic" pitchFamily="18" charset="-78"/>
              </a:rPr>
              <a:t>يمتاز الولاء التنظيمي بعدد من الخصائص تتمثل فيما يلي:</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a:solidFill>
                  <a:srgbClr val="C00000"/>
                </a:solidFill>
                <a:latin typeface="Adobe Arabic" pitchFamily="18" charset="-78"/>
                <a:ea typeface="Times New Roman"/>
                <a:cs typeface="Adobe Arabic" pitchFamily="18" charset="-78"/>
              </a:rPr>
              <a:t>1-</a:t>
            </a:r>
            <a:r>
              <a:rPr lang="ar-EG" sz="2400" dirty="0">
                <a:latin typeface="Adobe Arabic" pitchFamily="18" charset="-78"/>
                <a:ea typeface="Times New Roman"/>
                <a:cs typeface="Adobe Arabic" pitchFamily="18" charset="-78"/>
              </a:rPr>
              <a:t>إن الولاء التنظيمي حالة غير ملموسة يستدل عليها من ظواهر تنظيمية تتابع من خلال سلوك وتصرفات الأفراد العاملين في التنظيم والتي تجسد مدى ولائهم.</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a:solidFill>
                  <a:srgbClr val="C00000"/>
                </a:solidFill>
                <a:latin typeface="Adobe Arabic" pitchFamily="18" charset="-78"/>
                <a:ea typeface="Times New Roman"/>
                <a:cs typeface="Adobe Arabic" pitchFamily="18" charset="-78"/>
              </a:rPr>
              <a:t>2-</a:t>
            </a:r>
            <a:r>
              <a:rPr lang="ar-EG" sz="2400" dirty="0">
                <a:latin typeface="Adobe Arabic" pitchFamily="18" charset="-78"/>
                <a:ea typeface="Times New Roman"/>
                <a:cs typeface="Adobe Arabic" pitchFamily="18" charset="-78"/>
              </a:rPr>
              <a:t>إن الولاء التنظيمي حصيلة تفاعل العديد من العوامل الإنسانية والتنظيمية وظواهر إدارية أخرى داخل التنظيم.</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a:solidFill>
                  <a:srgbClr val="C00000"/>
                </a:solidFill>
                <a:latin typeface="Adobe Arabic" pitchFamily="18" charset="-78"/>
                <a:ea typeface="Times New Roman"/>
                <a:cs typeface="Adobe Arabic" pitchFamily="18" charset="-78"/>
              </a:rPr>
              <a:t>3-</a:t>
            </a:r>
            <a:r>
              <a:rPr lang="ar-EG" sz="2400" dirty="0">
                <a:latin typeface="Adobe Arabic" pitchFamily="18" charset="-78"/>
                <a:ea typeface="Times New Roman"/>
                <a:cs typeface="Adobe Arabic" pitchFamily="18" charset="-78"/>
              </a:rPr>
              <a:t>إن الولاء التنظيمي لن يصل إلى مستوى الثبات المطلق إلا </a:t>
            </a:r>
            <a:r>
              <a:rPr lang="ar-EG" sz="2400" dirty="0" smtClean="0">
                <a:latin typeface="Adobe Arabic" pitchFamily="18" charset="-78"/>
                <a:ea typeface="Times New Roman"/>
                <a:cs typeface="Adobe Arabic" pitchFamily="18" charset="-78"/>
              </a:rPr>
              <a:t>أن </a:t>
            </a:r>
            <a:r>
              <a:rPr lang="ar-EG" sz="2400" dirty="0">
                <a:latin typeface="Adobe Arabic" pitchFamily="18" charset="-78"/>
                <a:ea typeface="Times New Roman"/>
                <a:cs typeface="Adobe Arabic" pitchFamily="18" charset="-78"/>
              </a:rPr>
              <a:t>درجة التغيير التي تحصل فيه تكون أقل نسبياً من درجة التغيير التي تتصل بالظواهر الإدارية الأخرى.</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a:solidFill>
                  <a:srgbClr val="C00000"/>
                </a:solidFill>
                <a:latin typeface="Adobe Arabic" pitchFamily="18" charset="-78"/>
                <a:ea typeface="Times New Roman"/>
                <a:cs typeface="Adobe Arabic" pitchFamily="18" charset="-78"/>
              </a:rPr>
              <a:t>4-</a:t>
            </a:r>
            <a:r>
              <a:rPr lang="ar-EG" sz="2400" dirty="0">
                <a:latin typeface="Adobe Arabic" pitchFamily="18" charset="-78"/>
                <a:ea typeface="Times New Roman"/>
                <a:cs typeface="Adobe Arabic" pitchFamily="18" charset="-78"/>
              </a:rPr>
              <a:t>إن الولاء التنظيمي متعدد الأبعاد وليس بعداً واحداً، ورغم اتفاق غالبية الباحثين في هذا المجال على تعدد أبعاد الولاء إلا أنهم يختلفون في تحديد هذه الأبعاد، ولكن هذه الأبعاد تؤثر في بعضها البعض.</a:t>
            </a:r>
            <a:endParaRPr lang="en-US" sz="2400" dirty="0">
              <a:latin typeface="Adobe Arabic" pitchFamily="18" charset="-78"/>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sp>
        <p:nvSpPr>
          <p:cNvPr id="4" name="Rectangle 3"/>
          <p:cNvSpPr>
            <a:spLocks noChangeArrowheads="1"/>
          </p:cNvSpPr>
          <p:nvPr/>
        </p:nvSpPr>
        <p:spPr bwMode="auto">
          <a:xfrm>
            <a:off x="9591982" y="609600"/>
            <a:ext cx="236154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rtl="1" fontAlgn="base">
              <a:spcBef>
                <a:spcPct val="0"/>
              </a:spcBef>
              <a:spcAft>
                <a:spcPct val="0"/>
              </a:spcAft>
            </a:pPr>
            <a:r>
              <a:rPr lang="ar-EG" sz="2800" b="1" dirty="0">
                <a:solidFill>
                  <a:srgbClr val="C00000"/>
                </a:solidFill>
                <a:latin typeface="Adobe Arabic" pitchFamily="18" charset="-78"/>
                <a:ea typeface="Times New Roman" pitchFamily="18" charset="0"/>
                <a:cs typeface="Adobe Arabic" pitchFamily="18" charset="-78"/>
              </a:rPr>
              <a:t>أهمية الولاء التنظيمي :</a:t>
            </a:r>
            <a:endParaRPr lang="ar-EG" sz="2800" dirty="0">
              <a:latin typeface="Adobe Arabic" pitchFamily="18" charset="-78"/>
              <a:cs typeface="Adobe Arabic" pitchFamily="18" charset="-78"/>
            </a:endParaRPr>
          </a:p>
        </p:txBody>
      </p:sp>
      <p:sp>
        <p:nvSpPr>
          <p:cNvPr id="5" name="Rectangle 4"/>
          <p:cNvSpPr/>
          <p:nvPr/>
        </p:nvSpPr>
        <p:spPr>
          <a:xfrm>
            <a:off x="4155647" y="1371600"/>
            <a:ext cx="8036353" cy="4724370"/>
          </a:xfrm>
          <a:prstGeom prst="rect">
            <a:avLst/>
          </a:prstGeom>
        </p:spPr>
        <p:txBody>
          <a:bodyPr wrap="square">
            <a:spAutoFit/>
          </a:bodyPr>
          <a:lstStyle/>
          <a:p>
            <a:pPr marL="228600" algn="just" rtl="1">
              <a:lnSpc>
                <a:spcPct val="115000"/>
              </a:lnSpc>
              <a:spcAft>
                <a:spcPts val="1000"/>
              </a:spcAft>
            </a:pPr>
            <a:r>
              <a:rPr lang="ar-EG" sz="2400" dirty="0">
                <a:latin typeface="Adobe Arabic" pitchFamily="18" charset="-78"/>
                <a:ea typeface="Times New Roman"/>
                <a:cs typeface="Adobe Arabic" pitchFamily="18" charset="-78"/>
              </a:rPr>
              <a:t>فإن للولاء التنظيمي أهمية في حياة المنظمات وله أثره الواضح على سير العمل فيها وتحقيقها لأهدافها بشكل فاعل متميز، وعلى مدى ارتباطه بالسلوك التنظيمي الذي يلعب دوراً هاماً في توجيه الأفراد العاملين داخل التنظيم الوجهة  الصحيحة، أو ليقلل من سلوكهم السلبي كترك العمل أو التغيب عنه أو إهماله أو الشعور بالإحباط.</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a:solidFill>
                  <a:srgbClr val="00B0F0"/>
                </a:solidFill>
                <a:latin typeface="Adobe Arabic" pitchFamily="18" charset="-78"/>
                <a:ea typeface="Times New Roman"/>
                <a:cs typeface="Adobe Arabic" pitchFamily="18" charset="-78"/>
              </a:rPr>
              <a:t>وعليه فإن أهمية الولاء التنظيمي تتمثل في النقاط التالية: </a:t>
            </a:r>
            <a:endParaRPr lang="en-US" sz="2400" dirty="0">
              <a:solidFill>
                <a:srgbClr val="00B0F0"/>
              </a:solidFill>
              <a:latin typeface="Adobe Arabic" pitchFamily="18" charset="-78"/>
              <a:ea typeface="Calibri"/>
              <a:cs typeface="Adobe Arabic" pitchFamily="18" charset="-78"/>
            </a:endParaRPr>
          </a:p>
          <a:p>
            <a:pPr marL="228600" algn="just" rtl="1">
              <a:lnSpc>
                <a:spcPct val="115000"/>
              </a:lnSpc>
              <a:spcAft>
                <a:spcPts val="1000"/>
              </a:spcAft>
            </a:pPr>
            <a:r>
              <a:rPr lang="ar-EG" sz="2400" dirty="0">
                <a:solidFill>
                  <a:srgbClr val="FFFF00"/>
                </a:solidFill>
                <a:latin typeface="Adobe Arabic" pitchFamily="18" charset="-78"/>
                <a:ea typeface="Times New Roman"/>
                <a:cs typeface="Adobe Arabic" pitchFamily="18" charset="-78"/>
              </a:rPr>
              <a:t>- </a:t>
            </a:r>
            <a:r>
              <a:rPr lang="ar-EG" sz="2400" dirty="0">
                <a:latin typeface="Adobe Arabic" pitchFamily="18" charset="-78"/>
                <a:ea typeface="Times New Roman"/>
                <a:cs typeface="Adobe Arabic" pitchFamily="18" charset="-78"/>
              </a:rPr>
              <a:t>يمثل الولاء التنظيمي عنصر هاماً في الربط بين المنظمة والأفراد العاملين بها لاسيما في الأوقات التي لا تستطيع فيها المنظمات </a:t>
            </a:r>
            <a:r>
              <a:rPr lang="ar-EG" sz="2400" dirty="0" smtClean="0">
                <a:latin typeface="Adobe Arabic" pitchFamily="18" charset="-78"/>
                <a:ea typeface="Times New Roman"/>
                <a:cs typeface="Adobe Arabic" pitchFamily="18" charset="-78"/>
              </a:rPr>
              <a:t>أن </a:t>
            </a:r>
            <a:r>
              <a:rPr lang="ar-EG" sz="2400" dirty="0">
                <a:latin typeface="Adobe Arabic" pitchFamily="18" charset="-78"/>
                <a:ea typeface="Times New Roman"/>
                <a:cs typeface="Adobe Arabic" pitchFamily="18" charset="-78"/>
              </a:rPr>
              <a:t>تقدم الحوافز الملائمة لدفع هؤلاء الأفراد العاملين للعمل وتحقيق أعلى مستوى من الإنجاز.</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smtClean="0">
                <a:latin typeface="Adobe Arabic" pitchFamily="18" charset="-78"/>
                <a:ea typeface="Times New Roman"/>
                <a:cs typeface="Adobe Arabic" pitchFamily="18" charset="-78"/>
              </a:rPr>
              <a:t>أن </a:t>
            </a:r>
            <a:r>
              <a:rPr lang="ar-EG" sz="2400" dirty="0">
                <a:latin typeface="Adobe Arabic" pitchFamily="18" charset="-78"/>
                <a:ea typeface="Times New Roman"/>
                <a:cs typeface="Adobe Arabic" pitchFamily="18" charset="-78"/>
              </a:rPr>
              <a:t>ولاء الأفراد للمنظمات التي يعملون بها يعتبر عاملاً هاماً أكثر من الرضا الوظيفي في التنبؤ ببقائهم في منظماتهم أو تركهم العمل في منظمات أخرى.</a:t>
            </a:r>
            <a:endParaRPr lang="en-US" sz="2400" dirty="0">
              <a:latin typeface="Adobe Arabic" pitchFamily="18" charset="-78"/>
              <a:ea typeface="Calibri"/>
              <a:cs typeface="Adobe Arabic" pitchFamily="18" charset="-78"/>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457200" y="3124200"/>
            <a:ext cx="3059841" cy="2291927"/>
          </a:xfrm>
          <a:prstGeom prst="rect">
            <a:avLst/>
          </a:prstGeom>
        </p:spPr>
      </p:pic>
    </p:spTree>
    <p:extLst>
      <p:ext uri="{BB962C8B-B14F-4D97-AF65-F5344CB8AC3E}">
        <p14:creationId xmlns:p14="http://schemas.microsoft.com/office/powerpoint/2010/main" val="14451251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133600"/>
            <a:ext cx="3810000" cy="3276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4419600" y="1066800"/>
            <a:ext cx="7382301" cy="3874907"/>
          </a:xfrm>
          <a:prstGeom prst="rect">
            <a:avLst/>
          </a:prstGeom>
        </p:spPr>
        <p:txBody>
          <a:bodyPr wrap="square">
            <a:spAutoFit/>
          </a:bodyPr>
          <a:lstStyle/>
          <a:p>
            <a:pPr marL="228600" algn="just" rtl="1">
              <a:lnSpc>
                <a:spcPct val="115000"/>
              </a:lnSpc>
              <a:spcAft>
                <a:spcPts val="1000"/>
              </a:spcAft>
            </a:pPr>
            <a:r>
              <a:rPr lang="ar-EG" sz="2400" dirty="0" smtClean="0">
                <a:latin typeface="Adobe Arabic" pitchFamily="18" charset="-78"/>
                <a:ea typeface="Times New Roman"/>
                <a:cs typeface="Adobe Arabic" pitchFamily="18" charset="-78"/>
              </a:rPr>
              <a:t>كلما </a:t>
            </a:r>
            <a:r>
              <a:rPr lang="ar-EG" sz="2400" dirty="0">
                <a:latin typeface="Adobe Arabic" pitchFamily="18" charset="-78"/>
                <a:ea typeface="Times New Roman"/>
                <a:cs typeface="Adobe Arabic" pitchFamily="18" charset="-78"/>
              </a:rPr>
              <a:t>زاد شعور الأفراد بالولاء للمنظمة ساعد ذلك على تقبلهم لأي تغيير يكون في صالح المنظمة وتقدمها إيماناً منهم بأن أي ازدهار للمنظمة يعود عليهم بالخير.</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smtClean="0">
                <a:latin typeface="Adobe Arabic" pitchFamily="18" charset="-78"/>
                <a:ea typeface="Times New Roman"/>
                <a:cs typeface="Adobe Arabic" pitchFamily="18" charset="-78"/>
              </a:rPr>
              <a:t>يؤدي </a:t>
            </a:r>
            <a:r>
              <a:rPr lang="ar-EG" sz="2400" dirty="0">
                <a:latin typeface="Adobe Arabic" pitchFamily="18" charset="-78"/>
                <a:ea typeface="Times New Roman"/>
                <a:cs typeface="Adobe Arabic" pitchFamily="18" charset="-78"/>
              </a:rPr>
              <a:t>الولاء التنظيمي إلى تنمية السلوك الإبداعي لدى الأفراد في المنظمة.</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smtClean="0">
                <a:latin typeface="Adobe Arabic" pitchFamily="18" charset="-78"/>
                <a:ea typeface="Times New Roman"/>
                <a:cs typeface="Adobe Arabic" pitchFamily="18" charset="-78"/>
              </a:rPr>
              <a:t>أن </a:t>
            </a:r>
            <a:r>
              <a:rPr lang="ar-EG" sz="2400" dirty="0">
                <a:latin typeface="Adobe Arabic" pitchFamily="18" charset="-78"/>
                <a:ea typeface="Times New Roman"/>
                <a:cs typeface="Adobe Arabic" pitchFamily="18" charset="-78"/>
              </a:rPr>
              <a:t>ولاء الأفراد لمنظماتهم يعتبر عاملاً هاماً في التنبؤ بفاعلية المنظمة.</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smtClean="0">
                <a:latin typeface="Adobe Arabic" pitchFamily="18" charset="-78"/>
                <a:ea typeface="Times New Roman"/>
                <a:cs typeface="Adobe Arabic" pitchFamily="18" charset="-78"/>
              </a:rPr>
              <a:t>أن </a:t>
            </a:r>
            <a:r>
              <a:rPr lang="ar-EG" sz="2400" dirty="0">
                <a:latin typeface="Adobe Arabic" pitchFamily="18" charset="-78"/>
                <a:ea typeface="Times New Roman"/>
                <a:cs typeface="Adobe Arabic" pitchFamily="18" charset="-78"/>
              </a:rPr>
              <a:t>الولاء التنظيمي من أكثر المسائل التي أخذت تشغل بال إدارة المنظمات  كونها أصبحت تتولى مسؤولية المحافظة على المنظمة في حالة صحيحة وسليمة تمكنها من الاستمرار والبقاء وانطلاقاً من ذلك برزت الحاجة لدراسة السلوك الإنساني في تلك المنظمات لغرض تحفيزه وزيادة درجات ولائه بأهدافها وقيمها.</a:t>
            </a:r>
            <a:endParaRPr lang="en-US" sz="2400" dirty="0">
              <a:latin typeface="Adobe Arabic" pitchFamily="18" charset="-78"/>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p:cNvSpPr/>
          <p:nvPr/>
        </p:nvSpPr>
        <p:spPr>
          <a:xfrm>
            <a:off x="2514600" y="1162190"/>
            <a:ext cx="9220200" cy="1623008"/>
          </a:xfrm>
          <a:prstGeom prst="rect">
            <a:avLst/>
          </a:prstGeom>
        </p:spPr>
        <p:txBody>
          <a:bodyPr wrap="square">
            <a:spAutoFit/>
          </a:bodyPr>
          <a:lstStyle/>
          <a:p>
            <a:pPr marL="228600" algn="just" rtl="1">
              <a:lnSpc>
                <a:spcPct val="115000"/>
              </a:lnSpc>
              <a:spcAft>
                <a:spcPts val="1000"/>
              </a:spcAft>
            </a:pPr>
            <a:r>
              <a:rPr lang="ar-EG" sz="2400" dirty="0">
                <a:solidFill>
                  <a:srgbClr val="0070C0"/>
                </a:solidFill>
                <a:latin typeface="Adobe Arabic" pitchFamily="18" charset="-78"/>
                <a:ea typeface="Times New Roman"/>
                <a:cs typeface="Adobe Arabic" pitchFamily="18" charset="-78"/>
              </a:rPr>
              <a:t>-  مرحلة الانضمام للمنظمة التي يريد الفرد العمل بها:</a:t>
            </a:r>
            <a:endParaRPr lang="en-US" sz="2400" dirty="0">
              <a:solidFill>
                <a:srgbClr val="0070C0"/>
              </a:solidFill>
              <a:latin typeface="Adobe Arabic" pitchFamily="18" charset="-78"/>
              <a:ea typeface="Calibri"/>
              <a:cs typeface="Adobe Arabic" pitchFamily="18" charset="-78"/>
            </a:endParaRPr>
          </a:p>
          <a:p>
            <a:pPr marL="228600" algn="just" rtl="1">
              <a:lnSpc>
                <a:spcPct val="115000"/>
              </a:lnSpc>
              <a:spcAft>
                <a:spcPts val="1000"/>
              </a:spcAft>
            </a:pPr>
            <a:r>
              <a:rPr lang="ar-EG" sz="2400" dirty="0">
                <a:latin typeface="Adobe Arabic" pitchFamily="18" charset="-78"/>
                <a:ea typeface="Times New Roman"/>
                <a:cs typeface="Adobe Arabic" pitchFamily="18" charset="-78"/>
              </a:rPr>
              <a:t>وفي أغلب الأحيان يختار الفرد المنظمة التي يعتقد  أنها تحقق رغباته وتطلعاته وطوحه.</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a:solidFill>
                  <a:srgbClr val="0070C0"/>
                </a:solidFill>
                <a:latin typeface="Adobe Arabic" pitchFamily="18" charset="-78"/>
                <a:ea typeface="Times New Roman"/>
                <a:cs typeface="Adobe Arabic" pitchFamily="18" charset="-78"/>
              </a:rPr>
              <a:t>- مرحلة الولاء التنظيمي:</a:t>
            </a:r>
            <a:endParaRPr lang="en-US" sz="2400" dirty="0">
              <a:solidFill>
                <a:srgbClr val="0070C0"/>
              </a:solidFill>
              <a:latin typeface="Adobe Arabic" pitchFamily="18" charset="-78"/>
              <a:ea typeface="Calibri"/>
              <a:cs typeface="Adobe Arabic" pitchFamily="18" charset="-78"/>
            </a:endParaRPr>
          </a:p>
        </p:txBody>
      </p:sp>
      <p:sp>
        <p:nvSpPr>
          <p:cNvPr id="10" name="Rectangle 7"/>
          <p:cNvSpPr>
            <a:spLocks noChangeArrowheads="1"/>
          </p:cNvSpPr>
          <p:nvPr/>
        </p:nvSpPr>
        <p:spPr bwMode="auto">
          <a:xfrm>
            <a:off x="530951" y="2645620"/>
            <a:ext cx="11083404" cy="1508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EG" sz="2400" dirty="0">
                <a:latin typeface="Adobe Arabic" pitchFamily="18" charset="-78"/>
                <a:ea typeface="Times New Roman" pitchFamily="18" charset="0"/>
                <a:cs typeface="Adobe Arabic" pitchFamily="18" charset="-78"/>
              </a:rPr>
              <a:t>وفي هذه المرحلة يصبح الفرد حريصاً على بذل أقصى جهد لتحقيق أهداف المنظمة والنهوض بها.</a:t>
            </a:r>
            <a:endParaRPr lang="en-US" sz="2400" dirty="0">
              <a:latin typeface="Adobe Arabic" pitchFamily="18" charset="-78"/>
              <a:cs typeface="Adobe Arabic" pitchFamily="18" charset="-78"/>
            </a:endParaRP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 أما </a:t>
            </a:r>
            <a:r>
              <a:rPr lang="ar-EG" sz="2400" dirty="0" err="1" smtClean="0">
                <a:latin typeface="Adobe Arabic" pitchFamily="18" charset="-78"/>
                <a:ea typeface="Times New Roman" pitchFamily="18" charset="0"/>
                <a:cs typeface="Adobe Arabic" pitchFamily="18" charset="-78"/>
              </a:rPr>
              <a:t>اورالي</a:t>
            </a:r>
            <a:r>
              <a:rPr lang="ar-EG" sz="2400" dirty="0" smtClean="0">
                <a:latin typeface="Adobe Arabic" pitchFamily="18" charset="-78"/>
                <a:ea typeface="Times New Roman" pitchFamily="18" charset="0"/>
                <a:cs typeface="Adobe Arabic" pitchFamily="18" charset="-78"/>
              </a:rPr>
              <a:t>، </a:t>
            </a:r>
            <a:r>
              <a:rPr lang="ar-EG" sz="2400" dirty="0">
                <a:latin typeface="Adobe Arabic" pitchFamily="18" charset="-78"/>
                <a:ea typeface="Times New Roman" pitchFamily="18" charset="0"/>
                <a:cs typeface="Adobe Arabic" pitchFamily="18" charset="-78"/>
              </a:rPr>
              <a:t>فقد رأى </a:t>
            </a:r>
            <a:r>
              <a:rPr lang="ar-EG" sz="2400" dirty="0" smtClean="0">
                <a:latin typeface="Adobe Arabic" pitchFamily="18" charset="-78"/>
                <a:ea typeface="Times New Roman" pitchFamily="18" charset="0"/>
                <a:cs typeface="Adobe Arabic" pitchFamily="18" charset="-78"/>
              </a:rPr>
              <a:t>أن </a:t>
            </a:r>
            <a:r>
              <a:rPr lang="ar-EG" sz="2400" dirty="0">
                <a:latin typeface="Adobe Arabic" pitchFamily="18" charset="-78"/>
                <a:ea typeface="Times New Roman" pitchFamily="18" charset="0"/>
                <a:cs typeface="Adobe Arabic" pitchFamily="18" charset="-78"/>
              </a:rPr>
              <a:t>مراحل تطور الولاء التنظيمي تمر عبر ثلاث مراحل هي:</a:t>
            </a:r>
            <a:endParaRPr lang="en-US" sz="2400" dirty="0">
              <a:latin typeface="Adobe Arabic" pitchFamily="18" charset="-78"/>
              <a:cs typeface="Adobe Arabic" pitchFamily="18" charset="-78"/>
            </a:endParaRPr>
          </a:p>
          <a:p>
            <a:pPr algn="just" rtl="1" eaLnBrk="0" fontAlgn="base" hangingPunct="0">
              <a:spcBef>
                <a:spcPct val="0"/>
              </a:spcBef>
              <a:spcAft>
                <a:spcPct val="0"/>
              </a:spcAft>
            </a:pPr>
            <a:r>
              <a:rPr lang="ar-EG" sz="2000" dirty="0">
                <a:solidFill>
                  <a:schemeClr val="bg1"/>
                </a:solidFill>
                <a:latin typeface="Adobe Arabic" pitchFamily="18" charset="-78"/>
                <a:ea typeface="Times New Roman" pitchFamily="18" charset="0"/>
                <a:cs typeface="Adobe Arabic" pitchFamily="18" charset="-78"/>
              </a:rPr>
              <a:t>- مرحلة الإذعان أو الالتزام:</a:t>
            </a:r>
            <a:endParaRPr lang="en-US" sz="2000" dirty="0">
              <a:solidFill>
                <a:schemeClr val="bg1"/>
              </a:solidFill>
              <a:latin typeface="Adobe Arabic" pitchFamily="18" charset="-78"/>
              <a:cs typeface="Adobe Arabic" pitchFamily="18" charset="-78"/>
            </a:endParaRPr>
          </a:p>
          <a:p>
            <a:pPr algn="just" eaLnBrk="0" fontAlgn="base" hangingPunct="0">
              <a:spcBef>
                <a:spcPct val="0"/>
              </a:spcBef>
              <a:spcAft>
                <a:spcPct val="0"/>
              </a:spcAft>
            </a:pPr>
            <a:endParaRPr lang="en-US" sz="2400" dirty="0">
              <a:latin typeface="Adobe Arabic" pitchFamily="18" charset="-78"/>
              <a:cs typeface="Adobe Arabic" pitchFamily="18" charset="-78"/>
            </a:endParaRPr>
          </a:p>
        </p:txBody>
      </p:sp>
      <p:sp>
        <p:nvSpPr>
          <p:cNvPr id="11" name="Rectangle 8"/>
          <p:cNvSpPr>
            <a:spLocks noChangeArrowheads="1"/>
          </p:cNvSpPr>
          <p:nvPr/>
        </p:nvSpPr>
        <p:spPr bwMode="auto">
          <a:xfrm>
            <a:off x="1619251" y="3753060"/>
            <a:ext cx="9963149"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EG" sz="2400" dirty="0">
                <a:latin typeface="Adobe Arabic" pitchFamily="18" charset="-78"/>
                <a:ea typeface="Times New Roman" pitchFamily="18" charset="0"/>
                <a:cs typeface="Adobe Arabic" pitchFamily="18" charset="-78"/>
              </a:rPr>
              <a:t>وتعني </a:t>
            </a:r>
            <a:r>
              <a:rPr lang="ar-EG" sz="2400" dirty="0" smtClean="0">
                <a:latin typeface="Adobe Arabic" pitchFamily="18" charset="-78"/>
                <a:ea typeface="Times New Roman" pitchFamily="18" charset="0"/>
                <a:cs typeface="Adobe Arabic" pitchFamily="18" charset="-78"/>
              </a:rPr>
              <a:t>أن </a:t>
            </a:r>
            <a:r>
              <a:rPr lang="ar-EG" sz="2400" dirty="0">
                <a:latin typeface="Adobe Arabic" pitchFamily="18" charset="-78"/>
                <a:ea typeface="Times New Roman" pitchFamily="18" charset="0"/>
                <a:cs typeface="Adobe Arabic" pitchFamily="18" charset="-78"/>
              </a:rPr>
              <a:t>ولاء الفرد في بداية الأمر يكون مبنياً على الفوائد التي يتحصل عليها من </a:t>
            </a:r>
            <a:r>
              <a:rPr lang="ar-EG" sz="2400" dirty="0" smtClean="0">
                <a:latin typeface="Adobe Arabic" pitchFamily="18" charset="-78"/>
                <a:ea typeface="Times New Roman" pitchFamily="18" charset="0"/>
                <a:cs typeface="Adobe Arabic" pitchFamily="18" charset="-78"/>
              </a:rPr>
              <a:t>المنظمة، </a:t>
            </a:r>
            <a:endParaRPr lang="ar-EG" sz="2400" dirty="0">
              <a:latin typeface="Adobe Arabic" pitchFamily="18" charset="-78"/>
              <a:ea typeface="Times New Roman" pitchFamily="18" charset="0"/>
              <a:cs typeface="Adobe Arabic" pitchFamily="18" charset="-78"/>
            </a:endParaRPr>
          </a:p>
          <a:p>
            <a:pPr algn="just" rtl="1" fontAlgn="base">
              <a:spcBef>
                <a:spcPct val="0"/>
              </a:spcBef>
              <a:spcAft>
                <a:spcPct val="0"/>
              </a:spcAft>
            </a:pPr>
            <a:r>
              <a:rPr lang="ar-EG" sz="2400" dirty="0">
                <a:latin typeface="Adobe Arabic" pitchFamily="18" charset="-78"/>
                <a:ea typeface="Times New Roman" pitchFamily="18" charset="0"/>
                <a:cs typeface="Adobe Arabic" pitchFamily="18" charset="-78"/>
              </a:rPr>
              <a:t>لذلك فهو يتقبل سلطة الآخرين ويلبي رغباتهم مقابل الحصول على الفوائد المختلفة من المنظمة.</a:t>
            </a:r>
            <a:endParaRPr lang="en-US" sz="2400" dirty="0">
              <a:latin typeface="Adobe Arabic" pitchFamily="18" charset="-78"/>
              <a:cs typeface="Adobe Arabic" pitchFamily="18" charset="-78"/>
            </a:endParaRPr>
          </a:p>
          <a:p>
            <a:pPr algn="just" rtl="1" eaLnBrk="0" fontAlgn="base" hangingPunct="0">
              <a:spcBef>
                <a:spcPct val="0"/>
              </a:spcBef>
              <a:spcAft>
                <a:spcPct val="0"/>
              </a:spcAft>
            </a:pPr>
            <a:r>
              <a:rPr lang="ar-EG" sz="2400" dirty="0">
                <a:solidFill>
                  <a:schemeClr val="bg1"/>
                </a:solidFill>
                <a:latin typeface="Adobe Arabic" pitchFamily="18" charset="-78"/>
                <a:ea typeface="Times New Roman" pitchFamily="18" charset="0"/>
                <a:cs typeface="Adobe Arabic" pitchFamily="18" charset="-78"/>
              </a:rPr>
              <a:t>- مرحلة التطابق أو التماثل بين الفرد والمنظمة: </a:t>
            </a:r>
            <a:endParaRPr lang="en-US" sz="2400" dirty="0">
              <a:solidFill>
                <a:schemeClr val="bg1"/>
              </a:solidFill>
              <a:latin typeface="Adobe Arabic" pitchFamily="18" charset="-78"/>
              <a:cs typeface="Adobe Arabic" pitchFamily="18" charset="-78"/>
            </a:endParaRP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وهنا يتقبل الفرد سلطة الآخرين وتأثيرهم عليه من أجل رغبته في الاستمرار بعمله في </a:t>
            </a:r>
            <a:r>
              <a:rPr lang="ar-EG" sz="2400" dirty="0" smtClean="0">
                <a:latin typeface="Adobe Arabic" pitchFamily="18" charset="-78"/>
                <a:ea typeface="Times New Roman" pitchFamily="18" charset="0"/>
                <a:cs typeface="Adobe Arabic" pitchFamily="18" charset="-78"/>
              </a:rPr>
              <a:t>المنظمة،</a:t>
            </a:r>
            <a:r>
              <a:rPr lang="ar-JO" sz="2400" dirty="0" smtClean="0">
                <a:latin typeface="Adobe Arabic" pitchFamily="18" charset="-78"/>
                <a:ea typeface="Times New Roman" pitchFamily="18" charset="0"/>
                <a:cs typeface="Adobe Arabic" pitchFamily="18" charset="-78"/>
              </a:rPr>
              <a:t> </a:t>
            </a:r>
            <a:r>
              <a:rPr lang="ar-EG" sz="2400" dirty="0" smtClean="0">
                <a:latin typeface="Adobe Arabic" pitchFamily="18" charset="-78"/>
                <a:ea typeface="Times New Roman" pitchFamily="18" charset="0"/>
                <a:cs typeface="Adobe Arabic" pitchFamily="18" charset="-78"/>
              </a:rPr>
              <a:t>ولأنها </a:t>
            </a:r>
            <a:r>
              <a:rPr lang="ar-EG" sz="2400" dirty="0">
                <a:latin typeface="Adobe Arabic" pitchFamily="18" charset="-78"/>
                <a:ea typeface="Times New Roman" pitchFamily="18" charset="0"/>
                <a:cs typeface="Adobe Arabic" pitchFamily="18" charset="-78"/>
              </a:rPr>
              <a:t>تشبع حاجته </a:t>
            </a:r>
            <a:r>
              <a:rPr lang="ar-EG" sz="2400" dirty="0" smtClean="0">
                <a:latin typeface="Adobe Arabic" pitchFamily="18" charset="-78"/>
                <a:ea typeface="Times New Roman" pitchFamily="18" charset="0"/>
                <a:cs typeface="Adobe Arabic" pitchFamily="18" charset="-78"/>
              </a:rPr>
              <a:t>للانتماء، </a:t>
            </a:r>
            <a:r>
              <a:rPr lang="ar-EG" sz="2400" dirty="0">
                <a:latin typeface="Adobe Arabic" pitchFamily="18" charset="-78"/>
                <a:ea typeface="Times New Roman" pitchFamily="18" charset="0"/>
                <a:cs typeface="Adobe Arabic" pitchFamily="18" charset="-78"/>
              </a:rPr>
              <a:t>وبالتالي فهو يشعر بالفخر لانتمائه لها.</a:t>
            </a:r>
            <a:endParaRPr lang="en-US" sz="2400" dirty="0">
              <a:latin typeface="Adobe Arabic" pitchFamily="18" charset="-78"/>
              <a:cs typeface="Adobe Arabic" pitchFamily="18" charset="-78"/>
            </a:endParaRPr>
          </a:p>
          <a:p>
            <a:pPr algn="just" rtl="1" eaLnBrk="0" fontAlgn="base" hangingPunct="0">
              <a:spcBef>
                <a:spcPct val="0"/>
              </a:spcBef>
              <a:spcAft>
                <a:spcPct val="0"/>
              </a:spcAft>
            </a:pPr>
            <a:r>
              <a:rPr lang="ar-EG" sz="2400" dirty="0">
                <a:solidFill>
                  <a:schemeClr val="bg1"/>
                </a:solidFill>
                <a:latin typeface="Adobe Arabic" pitchFamily="18" charset="-78"/>
                <a:ea typeface="Times New Roman" pitchFamily="18" charset="0"/>
                <a:cs typeface="Adobe Arabic" pitchFamily="18" charset="-78"/>
              </a:rPr>
              <a:t>- مرحلة التبني:</a:t>
            </a:r>
            <a:endParaRPr lang="en-US" sz="2400" dirty="0">
              <a:solidFill>
                <a:schemeClr val="bg1"/>
              </a:solidFill>
              <a:latin typeface="Adobe Arabic" pitchFamily="18" charset="-78"/>
              <a:cs typeface="Adobe Arabic" pitchFamily="18" charset="-78"/>
            </a:endParaRPr>
          </a:p>
          <a:p>
            <a:pPr algn="just" rtl="1" eaLnBrk="0" fontAlgn="base" hangingPunct="0">
              <a:spcBef>
                <a:spcPct val="0"/>
              </a:spcBef>
              <a:spcAft>
                <a:spcPct val="0"/>
              </a:spcAft>
            </a:pPr>
            <a:r>
              <a:rPr lang="ar-EG" sz="2000" dirty="0" smtClean="0">
                <a:solidFill>
                  <a:schemeClr val="bg1"/>
                </a:solidFill>
                <a:latin typeface="Adobe Arabic" pitchFamily="18" charset="-78"/>
                <a:ea typeface="Times New Roman" pitchFamily="18" charset="0"/>
                <a:cs typeface="Adobe Arabic" pitchFamily="18" charset="-78"/>
              </a:rPr>
              <a:t>مراحل</a:t>
            </a:r>
            <a:r>
              <a:rPr lang="ar-EG" sz="1600" dirty="0" smtClean="0">
                <a:solidFill>
                  <a:schemeClr val="bg1"/>
                </a:solidFill>
                <a:latin typeface="Adobe Arabic" pitchFamily="18" charset="-78"/>
                <a:ea typeface="Times New Roman" pitchFamily="18" charset="0"/>
                <a:cs typeface="Adobe Arabic" pitchFamily="18" charset="-78"/>
              </a:rPr>
              <a:t> </a:t>
            </a:r>
            <a:endParaRPr lang="ar-EG" dirty="0">
              <a:solidFill>
                <a:schemeClr val="bg1"/>
              </a:solidFill>
              <a:latin typeface="Adobe Arabic" pitchFamily="18" charset="-78"/>
              <a:cs typeface="Adobe Arabic" pitchFamily="18" charset="-78"/>
            </a:endParaRPr>
          </a:p>
        </p:txBody>
      </p:sp>
      <p:sp>
        <p:nvSpPr>
          <p:cNvPr id="2" name="Rectangle 1"/>
          <p:cNvSpPr/>
          <p:nvPr/>
        </p:nvSpPr>
        <p:spPr>
          <a:xfrm>
            <a:off x="8225305" y="333710"/>
            <a:ext cx="3246402" cy="729430"/>
          </a:xfrm>
          <a:prstGeom prst="rect">
            <a:avLst/>
          </a:prstGeom>
        </p:spPr>
        <p:txBody>
          <a:bodyPr wrap="none">
            <a:spAutoFit/>
          </a:bodyPr>
          <a:lstStyle/>
          <a:p>
            <a:pPr marL="228600" lvl="0" algn="just" rtl="1">
              <a:lnSpc>
                <a:spcPct val="115000"/>
              </a:lnSpc>
              <a:spcAft>
                <a:spcPts val="1000"/>
              </a:spcAft>
            </a:pPr>
            <a:r>
              <a:rPr lang="ar-EG" sz="3600" b="1" dirty="0">
                <a:solidFill>
                  <a:schemeClr val="accent2">
                    <a:lumMod val="75000"/>
                  </a:schemeClr>
                </a:solidFill>
                <a:ea typeface="Times New Roman"/>
                <a:cs typeface="Adobe Arabic" pitchFamily="18" charset="-78"/>
              </a:rPr>
              <a:t>مراحل الولاء التنظيمي :</a:t>
            </a:r>
            <a:endParaRPr lang="en-US" sz="3600" b="1" dirty="0">
              <a:solidFill>
                <a:schemeClr val="accent2">
                  <a:lumMod val="75000"/>
                </a:schemeClr>
              </a:solidFill>
              <a:ea typeface="Calibri"/>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descr="D:\حقايب\صور الازمة\images (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3276599"/>
            <a:ext cx="4959819" cy="28390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2057400" y="990600"/>
            <a:ext cx="7772400" cy="3108030"/>
          </a:xfrm>
          <a:prstGeom prst="rect">
            <a:avLst/>
          </a:prstGeom>
        </p:spPr>
        <p:txBody>
          <a:bodyPr wrap="square">
            <a:spAutoFit/>
          </a:bodyPr>
          <a:lstStyle/>
          <a:p>
            <a:pPr algn="ctr" rtl="1">
              <a:lnSpc>
                <a:spcPct val="107000"/>
              </a:lnSpc>
              <a:spcAft>
                <a:spcPts val="800"/>
              </a:spcAft>
              <a:tabLst>
                <a:tab pos="2174240" algn="l"/>
                <a:tab pos="3236595" algn="ctr"/>
              </a:tabLst>
            </a:pPr>
            <a:r>
              <a:rPr lang="ar-EG" sz="2800" b="1" dirty="0">
                <a:solidFill>
                  <a:srgbClr val="002060"/>
                </a:solidFill>
                <a:latin typeface="Calibri"/>
                <a:ea typeface="Times New Roman"/>
                <a:cs typeface="Adobe Arabic" pitchFamily="18" charset="-78"/>
              </a:rPr>
              <a:t>نشاط -1-     </a:t>
            </a:r>
            <a:endParaRPr lang="en-US" dirty="0">
              <a:solidFill>
                <a:srgbClr val="002060"/>
              </a:solidFill>
              <a:latin typeface="Calibri"/>
              <a:ea typeface="Calibri"/>
              <a:cs typeface="Adobe Arabic" pitchFamily="18" charset="-78"/>
            </a:endParaRPr>
          </a:p>
          <a:p>
            <a:pPr algn="ctr" rtl="1">
              <a:lnSpc>
                <a:spcPct val="107000"/>
              </a:lnSpc>
              <a:spcAft>
                <a:spcPts val="800"/>
              </a:spcAft>
            </a:pPr>
            <a:r>
              <a:rPr lang="ar-EG" sz="2800" b="1" dirty="0">
                <a:solidFill>
                  <a:srgbClr val="002060"/>
                </a:solidFill>
                <a:latin typeface="Calibri"/>
                <a:ea typeface="Times New Roman"/>
                <a:cs typeface="Adobe Arabic" pitchFamily="18" charset="-78"/>
              </a:rPr>
              <a:t>عصف ذهني-جماعي</a:t>
            </a:r>
            <a:endParaRPr lang="en-US" dirty="0">
              <a:solidFill>
                <a:srgbClr val="002060"/>
              </a:solidFill>
              <a:latin typeface="Calibri"/>
              <a:ea typeface="Calibri"/>
              <a:cs typeface="Adobe Arabic" pitchFamily="18" charset="-78"/>
            </a:endParaRPr>
          </a:p>
          <a:p>
            <a:pPr algn="ctr" rtl="1">
              <a:lnSpc>
                <a:spcPct val="107000"/>
              </a:lnSpc>
              <a:spcAft>
                <a:spcPts val="800"/>
              </a:spcAft>
            </a:pPr>
            <a:r>
              <a:rPr lang="ar-EG" sz="2800" b="1" dirty="0">
                <a:solidFill>
                  <a:srgbClr val="C00000"/>
                </a:solidFill>
                <a:latin typeface="Calibri"/>
                <a:ea typeface="Times New Roman"/>
                <a:cs typeface="Adobe Arabic" pitchFamily="18" charset="-78"/>
              </a:rPr>
              <a:t>عزيزي المتدرب</a:t>
            </a:r>
            <a:r>
              <a:rPr lang="ar-EG" sz="2800" b="1" dirty="0" smtClean="0">
                <a:solidFill>
                  <a:srgbClr val="C00000"/>
                </a:solidFill>
                <a:latin typeface="Calibri"/>
                <a:ea typeface="Times New Roman"/>
                <a:cs typeface="Adobe Arabic" pitchFamily="18" charset="-78"/>
              </a:rPr>
              <a:t>:</a:t>
            </a:r>
            <a:r>
              <a:rPr lang="ar-JO" sz="2800" b="1" dirty="0" smtClean="0">
                <a:solidFill>
                  <a:srgbClr val="C00000"/>
                </a:solidFill>
                <a:latin typeface="Calibri"/>
                <a:ea typeface="Times New Roman"/>
                <a:cs typeface="Adobe Arabic" pitchFamily="18" charset="-78"/>
              </a:rPr>
              <a:t> </a:t>
            </a:r>
          </a:p>
          <a:p>
            <a:pPr algn="ctr" rtl="1">
              <a:lnSpc>
                <a:spcPct val="107000"/>
              </a:lnSpc>
              <a:spcAft>
                <a:spcPts val="800"/>
              </a:spcAft>
            </a:pPr>
            <a:r>
              <a:rPr lang="ar-JO" sz="2800" b="1" dirty="0" smtClean="0">
                <a:latin typeface="Calibri"/>
                <a:ea typeface="Times New Roman"/>
                <a:cs typeface="Adobe Arabic" pitchFamily="18" charset="-78"/>
              </a:rPr>
              <a:t>أ</a:t>
            </a:r>
            <a:r>
              <a:rPr lang="ar-EG" sz="2800" b="1" dirty="0" smtClean="0">
                <a:latin typeface="Calibri"/>
                <a:ea typeface="Times New Roman"/>
                <a:cs typeface="Adobe Arabic" pitchFamily="18" charset="-78"/>
              </a:rPr>
              <a:t>ذكر </a:t>
            </a:r>
            <a:r>
              <a:rPr lang="ar-EG" sz="2800" b="1" dirty="0">
                <a:latin typeface="Calibri"/>
                <a:ea typeface="Times New Roman"/>
                <a:cs typeface="Adobe Arabic" pitchFamily="18" charset="-78"/>
              </a:rPr>
              <a:t>ماتعرفه عن مفهوم </a:t>
            </a:r>
            <a:r>
              <a:rPr lang="ar-EG" sz="3200" b="1" dirty="0">
                <a:latin typeface="Adobe Arabic" pitchFamily="18" charset="-78"/>
                <a:ea typeface="Calibri"/>
                <a:cs typeface="Adobe Arabic" pitchFamily="18" charset="-78"/>
              </a:rPr>
              <a:t>الاحباط الوظيفي</a:t>
            </a:r>
            <a:r>
              <a:rPr lang="ar-EG" sz="2800" b="1" dirty="0">
                <a:latin typeface="Calibri"/>
                <a:ea typeface="Times New Roman"/>
                <a:cs typeface="Adobe Arabic" pitchFamily="18" charset="-78"/>
              </a:rPr>
              <a:t> ؟</a:t>
            </a:r>
            <a:endParaRPr lang="en-US" dirty="0">
              <a:latin typeface="Calibri"/>
              <a:ea typeface="Calibri"/>
              <a:cs typeface="Adobe Arabic" pitchFamily="18" charset="-78"/>
            </a:endParaRPr>
          </a:p>
          <a:p>
            <a:pPr algn="ctr" rtl="1">
              <a:lnSpc>
                <a:spcPct val="107000"/>
              </a:lnSpc>
              <a:spcAft>
                <a:spcPts val="800"/>
              </a:spcAft>
            </a:pPr>
            <a:r>
              <a:rPr lang="ar-EG" b="1" dirty="0">
                <a:solidFill>
                  <a:srgbClr val="0D0D0D"/>
                </a:solidFill>
                <a:latin typeface="Calibri"/>
                <a:ea typeface="Times New Roman"/>
                <a:cs typeface="Adobe Arabic" pitchFamily="18" charset="-78"/>
              </a:rPr>
              <a:t> </a:t>
            </a:r>
            <a:endParaRPr lang="en-US" sz="1200" dirty="0">
              <a:latin typeface="Calibri"/>
              <a:ea typeface="Calibri"/>
              <a:cs typeface="Adobe Arabic" pitchFamily="18" charset="-78"/>
            </a:endParaRPr>
          </a:p>
          <a:p>
            <a:pPr algn="ctr" rtl="1">
              <a:lnSpc>
                <a:spcPct val="107000"/>
              </a:lnSpc>
              <a:spcAft>
                <a:spcPts val="800"/>
              </a:spcAft>
            </a:pPr>
            <a:r>
              <a:rPr lang="ar-EG" b="1" dirty="0">
                <a:solidFill>
                  <a:srgbClr val="0D0D0D"/>
                </a:solidFill>
                <a:latin typeface="Calibri"/>
                <a:ea typeface="Times New Roman"/>
                <a:cs typeface="Adobe Arabic" pitchFamily="18" charset="-78"/>
              </a:rPr>
              <a:t> </a:t>
            </a:r>
            <a:endParaRPr lang="en-US" sz="1200" dirty="0">
              <a:latin typeface="Calibri"/>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587943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4572000" y="2136577"/>
            <a:ext cx="7241458" cy="24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fontAlgn="base">
              <a:spcBef>
                <a:spcPct val="0"/>
              </a:spcBef>
              <a:spcAft>
                <a:spcPct val="0"/>
              </a:spcAft>
            </a:pPr>
            <a:r>
              <a:rPr lang="ar-EG" sz="3200" dirty="0">
                <a:solidFill>
                  <a:srgbClr val="002060"/>
                </a:solidFill>
                <a:latin typeface="Adobe Arabic" pitchFamily="18" charset="-78"/>
                <a:ea typeface="Times New Roman" pitchFamily="18" charset="0"/>
                <a:cs typeface="Adobe Arabic" pitchFamily="18" charset="-78"/>
              </a:rPr>
              <a:t>في ثلاث مراحل زمنية متتابعة هي:</a:t>
            </a:r>
            <a:endParaRPr lang="en-US" sz="3200" dirty="0">
              <a:solidFill>
                <a:srgbClr val="002060"/>
              </a:solidFill>
              <a:latin typeface="Adobe Arabic" pitchFamily="18" charset="-78"/>
              <a:cs typeface="Adobe Arabic" pitchFamily="18" charset="-78"/>
            </a:endParaRPr>
          </a:p>
          <a:p>
            <a:pPr algn="r" rtl="1" eaLnBrk="0" fontAlgn="base" hangingPunct="0">
              <a:spcBef>
                <a:spcPct val="0"/>
              </a:spcBef>
              <a:spcAft>
                <a:spcPct val="0"/>
              </a:spcAft>
            </a:pPr>
            <a:r>
              <a:rPr lang="ar-EG" sz="2400" dirty="0" smtClean="0">
                <a:latin typeface="Adobe Arabic" pitchFamily="18" charset="-78"/>
                <a:ea typeface="Times New Roman" pitchFamily="18" charset="0"/>
                <a:cs typeface="Adobe Arabic" pitchFamily="18" charset="-78"/>
              </a:rPr>
              <a:t>وهي </a:t>
            </a:r>
            <a:r>
              <a:rPr lang="ar-EG" sz="2400" dirty="0">
                <a:latin typeface="Adobe Arabic" pitchFamily="18" charset="-78"/>
                <a:ea typeface="Times New Roman" pitchFamily="18" charset="0"/>
                <a:cs typeface="Adobe Arabic" pitchFamily="18" charset="-78"/>
              </a:rPr>
              <a:t>التي تمتاز بالمستويات المختلفة من الخبرات والميول والاستعدادات التي تؤهل الفرد للدخول في التنظيم، </a:t>
            </a:r>
          </a:p>
          <a:p>
            <a:pPr algn="r"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تلك المؤهلات الناجمة عن خصائص الفرد الشخصية وعن توقعاته بالنسبة للعمل، ومعرفته للظروف الأخرى التي تحكم قراره بقبول العمل.</a:t>
            </a:r>
            <a:endParaRPr lang="en-US" sz="2400" dirty="0">
              <a:latin typeface="Adobe Arabic" pitchFamily="18" charset="-78"/>
              <a:cs typeface="Adobe Arabic" pitchFamily="18" charset="-78"/>
            </a:endParaRPr>
          </a:p>
          <a:p>
            <a:pPr eaLnBrk="0" fontAlgn="base" hangingPunct="0">
              <a:spcBef>
                <a:spcPct val="0"/>
              </a:spcBef>
              <a:spcAft>
                <a:spcPct val="0"/>
              </a:spcAft>
            </a:pPr>
            <a:endParaRPr lang="en-US" sz="2400" dirty="0">
              <a:latin typeface="Adobe Arabic" pitchFamily="18" charset="-78"/>
              <a:cs typeface="Adobe Arabic" pitchFamily="18" charset="-78"/>
            </a:endParaRPr>
          </a:p>
        </p:txBody>
      </p:sp>
      <p:pic>
        <p:nvPicPr>
          <p:cNvPr id="4" name="Picture 3" descr="D:\حقايب\حقائب شهر 5\صور التميز الوظيفي\images (47).jpg"/>
          <p:cNvPicPr/>
          <p:nvPr/>
        </p:nvPicPr>
        <p:blipFill>
          <a:blip r:embed="rId2">
            <a:extLst>
              <a:ext uri="{28A0092B-C50C-407E-A947-70E740481C1C}">
                <a14:useLocalDpi xmlns:a14="http://schemas.microsoft.com/office/drawing/2010/main" val="0"/>
              </a:ext>
            </a:extLst>
          </a:blip>
          <a:srcRect/>
          <a:stretch>
            <a:fillRect/>
          </a:stretch>
        </p:blipFill>
        <p:spPr bwMode="auto">
          <a:xfrm>
            <a:off x="2144396" y="7532370"/>
            <a:ext cx="1839595" cy="14592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descr="D:\حقايب\حقائب شهر 5\صور التميز الوظيفي\images (47).jpg"/>
          <p:cNvPicPr/>
          <p:nvPr/>
        </p:nvPicPr>
        <p:blipFill>
          <a:blip r:embed="rId2">
            <a:extLst>
              <a:ext uri="{28A0092B-C50C-407E-A947-70E740481C1C}">
                <a14:useLocalDpi xmlns:a14="http://schemas.microsoft.com/office/drawing/2010/main" val="0"/>
              </a:ext>
            </a:extLst>
          </a:blip>
          <a:srcRect/>
          <a:stretch>
            <a:fillRect/>
          </a:stretch>
        </p:blipFill>
        <p:spPr bwMode="auto">
          <a:xfrm>
            <a:off x="609600" y="2590800"/>
            <a:ext cx="3657600" cy="27546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057401" y="157220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sp>
        <p:nvSpPr>
          <p:cNvPr id="7" name="Rectangle 6"/>
          <p:cNvSpPr/>
          <p:nvPr/>
        </p:nvSpPr>
        <p:spPr>
          <a:xfrm>
            <a:off x="4343400" y="1219200"/>
            <a:ext cx="7135091" cy="3874907"/>
          </a:xfrm>
          <a:prstGeom prst="rect">
            <a:avLst/>
          </a:prstGeom>
        </p:spPr>
        <p:txBody>
          <a:bodyPr wrap="square">
            <a:spAutoFit/>
          </a:bodyPr>
          <a:lstStyle/>
          <a:p>
            <a:pPr marL="228600" algn="just" rtl="1">
              <a:lnSpc>
                <a:spcPct val="115000"/>
              </a:lnSpc>
              <a:spcAft>
                <a:spcPts val="1000"/>
              </a:spcAft>
            </a:pPr>
            <a:r>
              <a:rPr lang="ar-EG" sz="2400" dirty="0">
                <a:solidFill>
                  <a:srgbClr val="002060"/>
                </a:solidFill>
                <a:latin typeface="Adobe Arabic" pitchFamily="18" charset="-78"/>
                <a:ea typeface="Times New Roman"/>
                <a:cs typeface="Adobe Arabic" pitchFamily="18" charset="-78"/>
              </a:rPr>
              <a:t>1- مصادر الجذب للولاء التنظيمي:</a:t>
            </a:r>
            <a:endParaRPr lang="en-US" sz="2400" dirty="0">
              <a:solidFill>
                <a:srgbClr val="002060"/>
              </a:solidFill>
              <a:latin typeface="Adobe Arabic" pitchFamily="18" charset="-78"/>
              <a:ea typeface="Calibri"/>
              <a:cs typeface="Adobe Arabic" pitchFamily="18" charset="-78"/>
            </a:endParaRPr>
          </a:p>
          <a:p>
            <a:pPr marL="228600" algn="just" rtl="1">
              <a:lnSpc>
                <a:spcPct val="115000"/>
              </a:lnSpc>
              <a:spcAft>
                <a:spcPts val="1000"/>
              </a:spcAft>
            </a:pPr>
            <a:r>
              <a:rPr lang="ar-EG" sz="2400" dirty="0">
                <a:latin typeface="Adobe Arabic" pitchFamily="18" charset="-78"/>
                <a:ea typeface="Times New Roman"/>
                <a:cs typeface="Adobe Arabic" pitchFamily="18" charset="-78"/>
              </a:rPr>
              <a:t>ويقصد بها المصادر التي تنمي وتجذب الولاء التنظيمي وتزيده لدى العاملين وهي مصادر ضرورية، ومطلوب من أي منظمة العمل على تنميتها لدى أفرادها والحرص عليها وهي كثيرة أهمها كما يلي:</a:t>
            </a:r>
            <a:endParaRPr lang="en-US" sz="2400" dirty="0">
              <a:latin typeface="Adobe Arabic" pitchFamily="18" charset="-78"/>
              <a:ea typeface="Calibri"/>
              <a:cs typeface="Adobe Arabic" pitchFamily="18" charset="-78"/>
            </a:endParaRPr>
          </a:p>
          <a:p>
            <a:pPr marL="228600" algn="just" rtl="1">
              <a:lnSpc>
                <a:spcPct val="115000"/>
              </a:lnSpc>
              <a:spcAft>
                <a:spcPts val="1000"/>
              </a:spcAft>
            </a:pPr>
            <a:r>
              <a:rPr lang="ar-EG" sz="2400" dirty="0">
                <a:solidFill>
                  <a:srgbClr val="0070C0"/>
                </a:solidFill>
                <a:latin typeface="Adobe Arabic" pitchFamily="18" charset="-78"/>
                <a:ea typeface="Times New Roman"/>
                <a:cs typeface="Adobe Arabic" pitchFamily="18" charset="-78"/>
              </a:rPr>
              <a:t>♣ إشباع الحاجات الإنسانية للعاملين في المنظمة:</a:t>
            </a:r>
            <a:endParaRPr lang="en-US" sz="2400" dirty="0">
              <a:solidFill>
                <a:srgbClr val="0070C0"/>
              </a:solidFill>
              <a:latin typeface="Adobe Arabic" pitchFamily="18" charset="-78"/>
              <a:ea typeface="Calibri"/>
              <a:cs typeface="Adobe Arabic" pitchFamily="18" charset="-78"/>
            </a:endParaRPr>
          </a:p>
          <a:p>
            <a:pPr marL="228600" algn="just" rtl="1">
              <a:lnSpc>
                <a:spcPct val="115000"/>
              </a:lnSpc>
              <a:spcAft>
                <a:spcPts val="1000"/>
              </a:spcAft>
            </a:pPr>
            <a:r>
              <a:rPr lang="ar-EG" sz="2400" dirty="0">
                <a:latin typeface="Adobe Arabic" pitchFamily="18" charset="-78"/>
                <a:ea typeface="Times New Roman"/>
                <a:cs typeface="Adobe Arabic" pitchFamily="18" charset="-78"/>
              </a:rPr>
              <a:t>يوجد عند الفرد مجموعة من الحاجات المتداخلة والتي يسعى إلى إشباعها عن طريق التنظيم فإذا أشبعت تلك الحاجات بمساندة ذلك التنظيم فإنه يتولد لدى ذلك الفرد الشعور بالرضا والاطمئنان والانتماء ثم الولاء </a:t>
            </a:r>
            <a:r>
              <a:rPr lang="ar-EG" sz="2400" dirty="0" smtClean="0">
                <a:latin typeface="Adobe Arabic" pitchFamily="18" charset="-78"/>
                <a:ea typeface="Times New Roman"/>
                <a:cs typeface="Adobe Arabic" pitchFamily="18" charset="-78"/>
              </a:rPr>
              <a:t>التنظيمي.</a:t>
            </a:r>
            <a:endParaRPr lang="en-US" sz="2400" dirty="0">
              <a:latin typeface="Adobe Arabic" pitchFamily="18" charset="-78"/>
              <a:ea typeface="Calibri"/>
              <a:cs typeface="Adobe Arabic" pitchFamily="18" charset="-78"/>
            </a:endParaRPr>
          </a:p>
        </p:txBody>
      </p:sp>
      <p:sp>
        <p:nvSpPr>
          <p:cNvPr id="8" name="Half Frame 7"/>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Rectangle 1"/>
          <p:cNvSpPr/>
          <p:nvPr/>
        </p:nvSpPr>
        <p:spPr>
          <a:xfrm>
            <a:off x="7873817" y="381000"/>
            <a:ext cx="3260829" cy="707886"/>
          </a:xfrm>
          <a:prstGeom prst="rect">
            <a:avLst/>
          </a:prstGeom>
        </p:spPr>
        <p:txBody>
          <a:bodyPr wrap="none">
            <a:spAutoFit/>
          </a:bodyPr>
          <a:lstStyle/>
          <a:p>
            <a:pPr lvl="0" algn="ctr" rtl="1" fontAlgn="base">
              <a:spcBef>
                <a:spcPct val="0"/>
              </a:spcBef>
              <a:spcAft>
                <a:spcPct val="0"/>
              </a:spcAft>
            </a:pPr>
            <a:r>
              <a:rPr lang="ar-EG" sz="4000" b="1" dirty="0">
                <a:solidFill>
                  <a:schemeClr val="accent2">
                    <a:lumMod val="75000"/>
                  </a:schemeClr>
                </a:solidFill>
                <a:latin typeface="Adobe Arabic" pitchFamily="18" charset="-78"/>
                <a:ea typeface="Times New Roman" pitchFamily="18" charset="0"/>
                <a:cs typeface="Adobe Arabic" pitchFamily="18" charset="-78"/>
              </a:rPr>
              <a:t>مصادر الولاء </a:t>
            </a:r>
            <a:r>
              <a:rPr lang="ar-EG" sz="4000" b="1" dirty="0" smtClean="0">
                <a:solidFill>
                  <a:schemeClr val="accent2">
                    <a:lumMod val="75000"/>
                  </a:schemeClr>
                </a:solidFill>
                <a:latin typeface="Adobe Arabic" pitchFamily="18" charset="-78"/>
                <a:ea typeface="Times New Roman" pitchFamily="18" charset="0"/>
                <a:cs typeface="Adobe Arabic" pitchFamily="18" charset="-78"/>
              </a:rPr>
              <a:t>التنظيمي</a:t>
            </a:r>
            <a:r>
              <a:rPr lang="ar-JO" sz="4000" b="1" dirty="0" smtClean="0">
                <a:solidFill>
                  <a:schemeClr val="accent2">
                    <a:lumMod val="75000"/>
                  </a:schemeClr>
                </a:solidFill>
                <a:latin typeface="Adobe Arabic" pitchFamily="18" charset="-78"/>
                <a:ea typeface="Times New Roman" pitchFamily="18" charset="0"/>
                <a:cs typeface="Adobe Arabic" pitchFamily="18" charset="-78"/>
              </a:rPr>
              <a:t>:</a:t>
            </a:r>
            <a:endParaRPr lang="ar-EG" sz="4000" b="1" dirty="0">
              <a:solidFill>
                <a:schemeClr val="accent2">
                  <a:lumMod val="75000"/>
                </a:schemeClr>
              </a:solidFill>
              <a:latin typeface="Adobe Arabic" pitchFamily="18" charset="-78"/>
              <a:cs typeface="Adobe Arabic" pitchFamily="18" charset="-78"/>
            </a:endParaRPr>
          </a:p>
        </p:txBody>
      </p:sp>
      <p:pic>
        <p:nvPicPr>
          <p:cNvPr id="5" name="Picture 4"/>
          <p:cNvPicPr>
            <a:picLocks noChangeAspect="1"/>
          </p:cNvPicPr>
          <p:nvPr/>
        </p:nvPicPr>
        <p:blipFill>
          <a:blip r:embed="rId2"/>
          <a:stretch>
            <a:fillRect/>
          </a:stretch>
        </p:blipFill>
        <p:spPr>
          <a:xfrm>
            <a:off x="237101" y="2819400"/>
            <a:ext cx="3961273" cy="2971799"/>
          </a:xfrm>
          <a:prstGeom prst="rect">
            <a:avLst/>
          </a:prstGeom>
        </p:spPr>
      </p:pic>
    </p:spTree>
    <p:extLst>
      <p:ext uri="{BB962C8B-B14F-4D97-AF65-F5344CB8AC3E}">
        <p14:creationId xmlns:p14="http://schemas.microsoft.com/office/powerpoint/2010/main" val="14451251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3581400" y="1219200"/>
            <a:ext cx="8153400" cy="3874907"/>
          </a:xfrm>
          <a:prstGeom prst="rect">
            <a:avLst/>
          </a:prstGeom>
        </p:spPr>
        <p:txBody>
          <a:bodyPr wrap="square">
            <a:spAutoFit/>
          </a:bodyPr>
          <a:lstStyle/>
          <a:p>
            <a:pPr marL="228600" algn="r" rtl="1">
              <a:lnSpc>
                <a:spcPct val="115000"/>
              </a:lnSpc>
              <a:spcAft>
                <a:spcPts val="1000"/>
              </a:spcAft>
            </a:pPr>
            <a:r>
              <a:rPr lang="ar-EG" sz="2400" dirty="0">
                <a:solidFill>
                  <a:srgbClr val="002060"/>
                </a:solidFill>
                <a:latin typeface="Adobe Arabic" pitchFamily="18" charset="-78"/>
                <a:ea typeface="Times New Roman"/>
                <a:cs typeface="Adobe Arabic" pitchFamily="18" charset="-78"/>
              </a:rPr>
              <a:t>♣ وضوح الأهداف وتحديد الأدوار:</a:t>
            </a:r>
            <a:endParaRPr lang="en-US" sz="2400" dirty="0">
              <a:solidFill>
                <a:srgbClr val="002060"/>
              </a:solidFill>
              <a:latin typeface="Adobe Arabic" pitchFamily="18" charset="-78"/>
              <a:ea typeface="Calibri"/>
              <a:cs typeface="Adobe Arabic" pitchFamily="18" charset="-78"/>
            </a:endParaRPr>
          </a:p>
          <a:p>
            <a:pPr marL="228600" algn="r" rtl="1">
              <a:lnSpc>
                <a:spcPct val="115000"/>
              </a:lnSpc>
              <a:spcAft>
                <a:spcPts val="1000"/>
              </a:spcAft>
            </a:pPr>
            <a:r>
              <a:rPr lang="ar-EG" sz="2400" dirty="0">
                <a:latin typeface="Adobe Arabic" pitchFamily="18" charset="-78"/>
                <a:ea typeface="Times New Roman"/>
                <a:cs typeface="Adobe Arabic" pitchFamily="18" charset="-78"/>
              </a:rPr>
              <a:t>لقد بينت الدراسات </a:t>
            </a:r>
            <a:r>
              <a:rPr lang="ar-EG" sz="2400" dirty="0" smtClean="0">
                <a:latin typeface="Adobe Arabic" pitchFamily="18" charset="-78"/>
                <a:ea typeface="Times New Roman"/>
                <a:cs typeface="Adobe Arabic" pitchFamily="18" charset="-78"/>
              </a:rPr>
              <a:t>أن </a:t>
            </a:r>
            <a:r>
              <a:rPr lang="ar-EG" sz="2400" dirty="0">
                <a:latin typeface="Adobe Arabic" pitchFamily="18" charset="-78"/>
                <a:ea typeface="Times New Roman"/>
                <a:cs typeface="Adobe Arabic" pitchFamily="18" charset="-78"/>
              </a:rPr>
              <a:t>الولاء التنظيمي يزداد كلما كانت الأهداف التي يسعى التنظيم لتحقيقها واضحة، لكي يستطيع الأفراد فهمها وتمثلها والسعي لتحقيقها، وكذلك كلما كانت أدوارهم واضحة ومحدّدة، وذلك لتجنب حالة الصراع التي تحدث في حالة غموض أدوار العاملين.</a:t>
            </a:r>
            <a:endParaRPr lang="en-US" sz="2400" dirty="0">
              <a:latin typeface="Adobe Arabic" pitchFamily="18" charset="-78"/>
              <a:ea typeface="Calibri"/>
              <a:cs typeface="Adobe Arabic" pitchFamily="18" charset="-78"/>
            </a:endParaRPr>
          </a:p>
          <a:p>
            <a:pPr marL="228600" algn="r" rtl="1">
              <a:lnSpc>
                <a:spcPct val="115000"/>
              </a:lnSpc>
              <a:spcAft>
                <a:spcPts val="1000"/>
              </a:spcAft>
            </a:pPr>
            <a:r>
              <a:rPr lang="ar-EG" sz="2400" dirty="0">
                <a:solidFill>
                  <a:srgbClr val="002060"/>
                </a:solidFill>
                <a:latin typeface="Adobe Arabic" pitchFamily="18" charset="-78"/>
                <a:ea typeface="Times New Roman"/>
                <a:cs typeface="Adobe Arabic" pitchFamily="18" charset="-78"/>
              </a:rPr>
              <a:t>♣ إيجاد نظام مناسب من الحوافز:</a:t>
            </a:r>
            <a:endParaRPr lang="en-US" sz="2400" dirty="0">
              <a:solidFill>
                <a:srgbClr val="002060"/>
              </a:solidFill>
              <a:latin typeface="Adobe Arabic" pitchFamily="18" charset="-78"/>
              <a:ea typeface="Calibri"/>
              <a:cs typeface="Adobe Arabic" pitchFamily="18" charset="-78"/>
            </a:endParaRPr>
          </a:p>
          <a:p>
            <a:pPr marL="228600" algn="r" rtl="1">
              <a:lnSpc>
                <a:spcPct val="115000"/>
              </a:lnSpc>
              <a:spcAft>
                <a:spcPts val="1000"/>
              </a:spcAft>
            </a:pPr>
            <a:r>
              <a:rPr lang="ar-EG" sz="2400" dirty="0">
                <a:latin typeface="Adobe Arabic" pitchFamily="18" charset="-78"/>
                <a:ea typeface="Times New Roman"/>
                <a:cs typeface="Adobe Arabic" pitchFamily="18" charset="-78"/>
              </a:rPr>
              <a:t>يعبر الحافز عن ذلك الأسلوب أو الوسيلة أو الأداة التي تقدم للفرد الإشباع المطلوب ـ بدرجات متفاوتة ـ لحاجاته. وتركز نظرية الحوافز للعمل على الحوافز الداخلية وهي تتعامل أصلاً مع الأسباب التي تدفع الناس للعمل وأسباب تركهم العمل في المنظمات أو بقائهم فيها؟. </a:t>
            </a: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761999" y="2724134"/>
            <a:ext cx="3371865" cy="3371865"/>
          </a:xfrm>
          <a:prstGeom prst="rect">
            <a:avLst/>
          </a:prstGeom>
        </p:spPr>
      </p:pic>
    </p:spTree>
    <p:extLst>
      <p:ext uri="{BB962C8B-B14F-4D97-AF65-F5344CB8AC3E}">
        <p14:creationId xmlns:p14="http://schemas.microsoft.com/office/powerpoint/2010/main" val="14451251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sp>
        <p:nvSpPr>
          <p:cNvPr id="5" name="Rectangle 3"/>
          <p:cNvSpPr>
            <a:spLocks noChangeArrowheads="1"/>
          </p:cNvSpPr>
          <p:nvPr/>
        </p:nvSpPr>
        <p:spPr bwMode="auto">
          <a:xfrm>
            <a:off x="1219200" y="-17621"/>
            <a:ext cx="1024543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fontAlgn="base">
              <a:spcBef>
                <a:spcPct val="0"/>
              </a:spcBef>
              <a:spcAft>
                <a:spcPct val="0"/>
              </a:spcAft>
            </a:pPr>
            <a:r>
              <a:rPr lang="ar-EG" sz="2800" b="1" dirty="0">
                <a:solidFill>
                  <a:schemeClr val="bg1"/>
                </a:solidFill>
                <a:latin typeface="Adobe Arabic" pitchFamily="18" charset="-78"/>
                <a:ea typeface="Times New Roman" pitchFamily="18" charset="0"/>
                <a:cs typeface="Adobe Arabic" pitchFamily="18" charset="-78"/>
              </a:rPr>
              <a:t>2- مصادر الدفع أو الطرد للولاء التنظيمي:</a:t>
            </a:r>
            <a:r>
              <a:rPr lang="ar-EG" sz="2800" dirty="0">
                <a:solidFill>
                  <a:schemeClr val="bg1"/>
                </a:solidFill>
                <a:latin typeface="Adobe Arabic" pitchFamily="18" charset="-78"/>
                <a:ea typeface="Times New Roman" pitchFamily="18" charset="0"/>
                <a:cs typeface="Adobe Arabic" pitchFamily="18" charset="-78"/>
              </a:rPr>
              <a:t> </a:t>
            </a:r>
            <a:endParaRPr lang="en-US" sz="2800" dirty="0">
              <a:solidFill>
                <a:schemeClr val="bg1"/>
              </a:solidFill>
              <a:latin typeface="Adobe Arabic" pitchFamily="18" charset="-78"/>
              <a:cs typeface="Adobe Arabic" pitchFamily="18" charset="-78"/>
            </a:endParaRPr>
          </a:p>
          <a:p>
            <a:pPr algn="r" rtl="1" eaLnBrk="0" fontAlgn="base" hangingPunct="0">
              <a:spcBef>
                <a:spcPct val="0"/>
              </a:spcBef>
              <a:spcAft>
                <a:spcPct val="0"/>
              </a:spcAft>
            </a:pPr>
            <a:r>
              <a:rPr lang="ar-EG" sz="2800" b="1" dirty="0">
                <a:solidFill>
                  <a:srgbClr val="002060"/>
                </a:solidFill>
                <a:latin typeface="Adobe Arabic" pitchFamily="18" charset="-78"/>
                <a:ea typeface="Times New Roman" pitchFamily="18" charset="0"/>
                <a:cs typeface="Adobe Arabic" pitchFamily="18" charset="-78"/>
              </a:rPr>
              <a:t>ومن أهم وأبرز العوامل الطاردة للولاء ما يلي:</a:t>
            </a:r>
            <a:endParaRPr lang="ar-EG" sz="2800" dirty="0">
              <a:solidFill>
                <a:srgbClr val="002060"/>
              </a:solidFill>
              <a:latin typeface="Adobe Arabic" pitchFamily="18" charset="-78"/>
              <a:cs typeface="Adobe Arabic" pitchFamily="18" charset="-78"/>
            </a:endParaRPr>
          </a:p>
        </p:txBody>
      </p:sp>
      <p:sp>
        <p:nvSpPr>
          <p:cNvPr id="6" name="Rectangle 5"/>
          <p:cNvSpPr/>
          <p:nvPr/>
        </p:nvSpPr>
        <p:spPr>
          <a:xfrm>
            <a:off x="609600" y="1143000"/>
            <a:ext cx="10744200" cy="4485330"/>
          </a:xfrm>
          <a:prstGeom prst="rect">
            <a:avLst/>
          </a:prstGeom>
        </p:spPr>
        <p:txBody>
          <a:bodyPr wrap="square">
            <a:spAutoFit/>
          </a:bodyPr>
          <a:lstStyle/>
          <a:p>
            <a:pPr marL="228600" algn="just" rtl="1">
              <a:lnSpc>
                <a:spcPct val="115000"/>
              </a:lnSpc>
              <a:spcAft>
                <a:spcPts val="1000"/>
              </a:spcAft>
            </a:pPr>
            <a:r>
              <a:rPr lang="ar-EG" sz="2400" dirty="0">
                <a:solidFill>
                  <a:srgbClr val="0070C0"/>
                </a:solidFill>
                <a:latin typeface="Adobe Arabic" pitchFamily="18" charset="-78"/>
                <a:ea typeface="Times New Roman"/>
                <a:cs typeface="Adobe Arabic" pitchFamily="18" charset="-78"/>
              </a:rPr>
              <a:t>♣ تدمير المعنويات:</a:t>
            </a:r>
            <a:endParaRPr lang="en-US" sz="2400" dirty="0">
              <a:solidFill>
                <a:srgbClr val="0070C0"/>
              </a:solidFill>
              <a:latin typeface="Adobe Arabic" pitchFamily="18" charset="-78"/>
              <a:ea typeface="Calibri"/>
              <a:cs typeface="Adobe Arabic" pitchFamily="18" charset="-78"/>
            </a:endParaRPr>
          </a:p>
          <a:p>
            <a:pPr marL="228600" algn="just" rtl="1">
              <a:lnSpc>
                <a:spcPct val="115000"/>
              </a:lnSpc>
              <a:spcAft>
                <a:spcPts val="1000"/>
              </a:spcAft>
            </a:pPr>
            <a:r>
              <a:rPr lang="ar-EG" sz="2000" dirty="0" smtClean="0">
                <a:latin typeface="Adobe Arabic" pitchFamily="18" charset="-78"/>
                <a:ea typeface="Times New Roman"/>
                <a:cs typeface="Adobe Arabic" pitchFamily="18" charset="-78"/>
              </a:rPr>
              <a:t>أن </a:t>
            </a:r>
            <a:r>
              <a:rPr lang="ar-EG" sz="2000" dirty="0">
                <a:latin typeface="Adobe Arabic" pitchFamily="18" charset="-78"/>
                <a:ea typeface="Times New Roman"/>
                <a:cs typeface="Adobe Arabic" pitchFamily="18" charset="-78"/>
              </a:rPr>
              <a:t>المنظمة التي تنظر للموظف على أنه يحتاج إليها أكثر مما تحتاج إليه، وتنظر إلى تكلفة الموظف وتغفل قيمته الحقيقية، ولا تعامل الموظفين كما تحب </a:t>
            </a:r>
            <a:r>
              <a:rPr lang="ar-EG" sz="2000" dirty="0" smtClean="0">
                <a:latin typeface="Adobe Arabic" pitchFamily="18" charset="-78"/>
                <a:ea typeface="Times New Roman"/>
                <a:cs typeface="Adobe Arabic" pitchFamily="18" charset="-78"/>
              </a:rPr>
              <a:t>أن </a:t>
            </a:r>
            <a:r>
              <a:rPr lang="ar-EG" sz="2000" dirty="0">
                <a:latin typeface="Adobe Arabic" pitchFamily="18" charset="-78"/>
                <a:ea typeface="Times New Roman"/>
                <a:cs typeface="Adobe Arabic" pitchFamily="18" charset="-78"/>
              </a:rPr>
              <a:t>يعاملوها، ويغلب عليها العمل الممل والاستهانة بجهود العاملين، والرقابة الدائمة والإحساس بالظلم وضعف القيمة التي تقدمها للمتعامل معها، والتغيير المستمر وإخفاء الحقائق، وغيرها من العوامل الأخرى النفسية والاجتماعية والإنسانية والمهنية، كلها عوامل طاردة للولاء. </a:t>
            </a:r>
            <a:endParaRPr lang="en-US" sz="2000" dirty="0">
              <a:latin typeface="Adobe Arabic" pitchFamily="18" charset="-78"/>
              <a:ea typeface="Calibri"/>
              <a:cs typeface="Adobe Arabic" pitchFamily="18" charset="-78"/>
            </a:endParaRPr>
          </a:p>
          <a:p>
            <a:pPr marL="228600" algn="just" rtl="1">
              <a:lnSpc>
                <a:spcPct val="115000"/>
              </a:lnSpc>
              <a:spcAft>
                <a:spcPts val="1000"/>
              </a:spcAft>
            </a:pPr>
            <a:r>
              <a:rPr lang="ar-EG" sz="2400" dirty="0">
                <a:solidFill>
                  <a:srgbClr val="0070C0"/>
                </a:solidFill>
                <a:latin typeface="Adobe Arabic" pitchFamily="18" charset="-78"/>
                <a:ea typeface="Times New Roman"/>
                <a:cs typeface="Adobe Arabic" pitchFamily="18" charset="-78"/>
              </a:rPr>
              <a:t>♣ عدم الاستقرار والأمان الوظيفي:</a:t>
            </a:r>
            <a:endParaRPr lang="en-US" sz="2400" dirty="0">
              <a:solidFill>
                <a:srgbClr val="0070C0"/>
              </a:solidFill>
              <a:latin typeface="Adobe Arabic" pitchFamily="18" charset="-78"/>
              <a:ea typeface="Calibri"/>
              <a:cs typeface="Adobe Arabic" pitchFamily="18" charset="-78"/>
            </a:endParaRPr>
          </a:p>
          <a:p>
            <a:pPr marL="228600" algn="just" rtl="1">
              <a:lnSpc>
                <a:spcPct val="115000"/>
              </a:lnSpc>
              <a:spcAft>
                <a:spcPts val="1000"/>
              </a:spcAft>
            </a:pPr>
            <a:r>
              <a:rPr lang="ar-EG" sz="2000" dirty="0">
                <a:latin typeface="Adobe Arabic" pitchFamily="18" charset="-78"/>
                <a:ea typeface="Times New Roman"/>
                <a:cs typeface="Adobe Arabic" pitchFamily="18" charset="-78"/>
              </a:rPr>
              <a:t>أصبحت وظيفة اليوم تتسم بعدم الاستقرار وعدم الأمان الوظيفي في عالم سريع التغير، لأن الشيء الوحيد المضمون في النظام الوظيفي الجديد هو «لا شيء مضمون!!»، ولاشك </a:t>
            </a:r>
            <a:r>
              <a:rPr lang="ar-EG" sz="2000" dirty="0" smtClean="0">
                <a:latin typeface="Adobe Arabic" pitchFamily="18" charset="-78"/>
                <a:ea typeface="Times New Roman"/>
                <a:cs typeface="Adobe Arabic" pitchFamily="18" charset="-78"/>
              </a:rPr>
              <a:t>أن </a:t>
            </a:r>
            <a:r>
              <a:rPr lang="ar-EG" sz="2000" dirty="0">
                <a:latin typeface="Adobe Arabic" pitchFamily="18" charset="-78"/>
                <a:ea typeface="Times New Roman"/>
                <a:cs typeface="Adobe Arabic" pitchFamily="18" charset="-78"/>
              </a:rPr>
              <a:t>ولاء الموظف الذي يجلس على فوّهة بركان، سيكون لنفسه وليس لمنظمته، فهو سيضع إحدى قدميه داخل المنظمة وأخرى خارجها.</a:t>
            </a:r>
            <a:endParaRPr lang="en-US" sz="2000" dirty="0">
              <a:latin typeface="Adobe Arabic" pitchFamily="18" charset="-78"/>
              <a:ea typeface="Calibri"/>
              <a:cs typeface="Adobe Arabic" pitchFamily="18" charset="-78"/>
            </a:endParaRPr>
          </a:p>
          <a:p>
            <a:pPr marL="228600" algn="just" rtl="1">
              <a:lnSpc>
                <a:spcPct val="115000"/>
              </a:lnSpc>
              <a:spcAft>
                <a:spcPts val="1000"/>
              </a:spcAft>
            </a:pPr>
            <a:r>
              <a:rPr lang="ar-EG" sz="2400" dirty="0">
                <a:solidFill>
                  <a:srgbClr val="0070C0"/>
                </a:solidFill>
                <a:latin typeface="Adobe Arabic" pitchFamily="18" charset="-78"/>
                <a:ea typeface="Times New Roman"/>
                <a:cs typeface="Adobe Arabic" pitchFamily="18" charset="-78"/>
              </a:rPr>
              <a:t>♣ سياسة الجزرة والعصا:</a:t>
            </a:r>
          </a:p>
          <a:p>
            <a:pPr marL="228600" algn="just" rtl="1">
              <a:lnSpc>
                <a:spcPct val="115000"/>
              </a:lnSpc>
              <a:spcAft>
                <a:spcPts val="1000"/>
              </a:spcAft>
            </a:pPr>
            <a:r>
              <a:rPr lang="ar-EG" sz="2000" dirty="0" smtClean="0">
                <a:latin typeface="Adobe Arabic" pitchFamily="18" charset="-78"/>
                <a:ea typeface="Times New Roman"/>
                <a:cs typeface="Adobe Arabic" pitchFamily="18" charset="-78"/>
              </a:rPr>
              <a:t>أن </a:t>
            </a:r>
            <a:r>
              <a:rPr lang="ar-EG" sz="2000" dirty="0">
                <a:latin typeface="Adobe Arabic" pitchFamily="18" charset="-78"/>
                <a:ea typeface="Times New Roman"/>
                <a:cs typeface="Adobe Arabic" pitchFamily="18" charset="-78"/>
              </a:rPr>
              <a:t>المنظمة التي تتبع هذه السياسة للحفاظ على وهج الحلم وبريقه، فمن ناحية «بالجزرة» تقدم الوعود البراقة التي تنتظر الموظف الأمين الدؤوب من علاوات سنوية وتأمينات ومكافآت وتقاعد وفرص ترق لمناصب أعلى، وناحية أخرى «بالعصا» تهدّد بأن يفقد كل هذه المميزات ويفقد معها </a:t>
            </a:r>
            <a:endParaRPr lang="ar-EG" sz="2000" dirty="0">
              <a:latin typeface="Adobe Arabic" pitchFamily="18" charset="-78"/>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038600" y="1524000"/>
            <a:ext cx="7912100" cy="3281924"/>
          </a:xfrm>
          <a:prstGeom prst="rect">
            <a:avLst/>
          </a:prstGeom>
        </p:spPr>
        <p:txBody>
          <a:bodyPr wrap="square">
            <a:spAutoFit/>
          </a:bodyPr>
          <a:lstStyle/>
          <a:p>
            <a:pPr marL="228600" algn="r" rtl="1">
              <a:lnSpc>
                <a:spcPct val="115000"/>
              </a:lnSpc>
              <a:spcAft>
                <a:spcPts val="1000"/>
              </a:spcAft>
            </a:pPr>
            <a:r>
              <a:rPr lang="ar-EG" sz="2400" b="1" dirty="0">
                <a:solidFill>
                  <a:srgbClr val="002060"/>
                </a:solidFill>
                <a:latin typeface="Adobe Arabic" pitchFamily="18" charset="-78"/>
                <a:ea typeface="Times New Roman"/>
                <a:cs typeface="Adobe Arabic" pitchFamily="18" charset="-78"/>
              </a:rPr>
              <a:t>حصر العوامل المؤدية إلى تقليل الولاء التنظيمي بما يأتي:</a:t>
            </a:r>
            <a:endParaRPr lang="en-US" sz="2400" dirty="0">
              <a:solidFill>
                <a:srgbClr val="002060"/>
              </a:solidFill>
              <a:latin typeface="Adobe Arabic" pitchFamily="18" charset="-78"/>
              <a:ea typeface="Calibri"/>
              <a:cs typeface="Adobe Arabic" pitchFamily="18" charset="-78"/>
            </a:endParaRPr>
          </a:p>
          <a:p>
            <a:pPr marL="228600" algn="r" rtl="1">
              <a:lnSpc>
                <a:spcPct val="115000"/>
              </a:lnSpc>
              <a:spcAft>
                <a:spcPts val="1000"/>
              </a:spcAft>
            </a:pPr>
            <a:r>
              <a:rPr lang="ar-EG" sz="2400" b="1" dirty="0">
                <a:latin typeface="Adobe Arabic" pitchFamily="18" charset="-78"/>
                <a:ea typeface="Times New Roman"/>
                <a:cs typeface="Adobe Arabic" pitchFamily="18" charset="-78"/>
              </a:rPr>
              <a:t>-كبر حجم المنظمة. </a:t>
            </a:r>
            <a:endParaRPr lang="en-US" sz="2400" dirty="0">
              <a:latin typeface="Adobe Arabic" pitchFamily="18" charset="-78"/>
              <a:ea typeface="Calibri"/>
              <a:cs typeface="Adobe Arabic" pitchFamily="18" charset="-78"/>
            </a:endParaRPr>
          </a:p>
          <a:p>
            <a:pPr marL="228600" algn="r" rtl="1">
              <a:lnSpc>
                <a:spcPct val="115000"/>
              </a:lnSpc>
              <a:spcAft>
                <a:spcPts val="1000"/>
              </a:spcAft>
            </a:pPr>
            <a:r>
              <a:rPr lang="ar-EG" sz="2400" b="1" dirty="0">
                <a:latin typeface="Adobe Arabic" pitchFamily="18" charset="-78"/>
                <a:ea typeface="Times New Roman"/>
                <a:cs typeface="Adobe Arabic" pitchFamily="18" charset="-78"/>
              </a:rPr>
              <a:t>-القيادة السلطوية.</a:t>
            </a:r>
            <a:endParaRPr lang="en-US" sz="2400" dirty="0">
              <a:latin typeface="Adobe Arabic" pitchFamily="18" charset="-78"/>
              <a:ea typeface="Calibri"/>
              <a:cs typeface="Adobe Arabic" pitchFamily="18" charset="-78"/>
            </a:endParaRPr>
          </a:p>
          <a:p>
            <a:pPr marL="228600" algn="r" rtl="1">
              <a:lnSpc>
                <a:spcPct val="115000"/>
              </a:lnSpc>
              <a:spcAft>
                <a:spcPts val="1000"/>
              </a:spcAft>
            </a:pPr>
            <a:r>
              <a:rPr lang="ar-EG" sz="2400" b="1" dirty="0">
                <a:latin typeface="Adobe Arabic" pitchFamily="18" charset="-78"/>
                <a:ea typeface="Times New Roman"/>
                <a:cs typeface="Adobe Arabic" pitchFamily="18" charset="-78"/>
              </a:rPr>
              <a:t>-عدم الأمان الوظيفي.</a:t>
            </a:r>
            <a:endParaRPr lang="en-US" sz="2400" dirty="0">
              <a:latin typeface="Adobe Arabic" pitchFamily="18" charset="-78"/>
              <a:ea typeface="Calibri"/>
              <a:cs typeface="Adobe Arabic" pitchFamily="18" charset="-78"/>
            </a:endParaRPr>
          </a:p>
          <a:p>
            <a:pPr marL="228600" algn="r" rtl="1">
              <a:lnSpc>
                <a:spcPct val="115000"/>
              </a:lnSpc>
              <a:spcAft>
                <a:spcPts val="1000"/>
              </a:spcAft>
            </a:pPr>
            <a:r>
              <a:rPr lang="ar-EG" sz="2400" b="1" dirty="0">
                <a:latin typeface="Adobe Arabic" pitchFamily="18" charset="-78"/>
                <a:ea typeface="Times New Roman"/>
                <a:cs typeface="Adobe Arabic" pitchFamily="18" charset="-78"/>
              </a:rPr>
              <a:t>-الأجر غير المناسب وغير العادل.</a:t>
            </a:r>
            <a:endParaRPr lang="en-US" sz="2400" dirty="0">
              <a:latin typeface="Adobe Arabic" pitchFamily="18" charset="-78"/>
              <a:ea typeface="Calibri"/>
              <a:cs typeface="Adobe Arabic" pitchFamily="18" charset="-78"/>
            </a:endParaRPr>
          </a:p>
          <a:p>
            <a:pPr marL="228600" algn="r" rtl="1">
              <a:lnSpc>
                <a:spcPct val="115000"/>
              </a:lnSpc>
              <a:spcAft>
                <a:spcPts val="1000"/>
              </a:spcAft>
            </a:pPr>
            <a:r>
              <a:rPr lang="ar-EG" sz="2400" b="1" dirty="0">
                <a:latin typeface="Adobe Arabic" pitchFamily="18" charset="-78"/>
                <a:ea typeface="Times New Roman"/>
                <a:cs typeface="Adobe Arabic" pitchFamily="18" charset="-78"/>
              </a:rPr>
              <a:t>-وضع الرجل المناسب في المكان غير المناسب .</a:t>
            </a:r>
            <a:endParaRPr lang="en-US" sz="2400" dirty="0">
              <a:latin typeface="Adobe Arabic" pitchFamily="18" charset="-78"/>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609600" y="2438400"/>
            <a:ext cx="4646246" cy="3318747"/>
          </a:xfrm>
          <a:prstGeom prst="rect">
            <a:avLst/>
          </a:prstGeom>
        </p:spPr>
      </p:pic>
    </p:spTree>
    <p:extLst>
      <p:ext uri="{BB962C8B-B14F-4D97-AF65-F5344CB8AC3E}">
        <p14:creationId xmlns:p14="http://schemas.microsoft.com/office/powerpoint/2010/main" val="14451251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4724400" y="1529830"/>
            <a:ext cx="7194755" cy="941796"/>
          </a:xfrm>
          <a:prstGeom prst="rect">
            <a:avLst/>
          </a:prstGeom>
        </p:spPr>
        <p:txBody>
          <a:bodyPr wrap="square">
            <a:spAutoFit/>
          </a:bodyPr>
          <a:lstStyle/>
          <a:p>
            <a:pPr marL="228600" algn="r" rtl="1">
              <a:lnSpc>
                <a:spcPct val="115000"/>
              </a:lnSpc>
              <a:spcAft>
                <a:spcPts val="1000"/>
              </a:spcAft>
            </a:pPr>
            <a:r>
              <a:rPr lang="ar-EG" sz="2400" dirty="0">
                <a:solidFill>
                  <a:prstClr val="black"/>
                </a:solidFill>
                <a:latin typeface="Calibri"/>
                <a:ea typeface="Times New Roman"/>
                <a:cs typeface="Adobe Arabic" pitchFamily="18" charset="-78"/>
              </a:rPr>
              <a:t>هناك العديد من الآثار أو النتائج للولاء التنظيمي سواء على الفرد أو على المنظمة ويمكن تصنيفها على النحو التالي:</a:t>
            </a:r>
            <a:endParaRPr lang="en-US" sz="2400" dirty="0">
              <a:solidFill>
                <a:prstClr val="black"/>
              </a:solidFill>
              <a:latin typeface="Calibri"/>
              <a:ea typeface="Calibri"/>
              <a:cs typeface="Adobe Arabic" pitchFamily="18" charset="-78"/>
            </a:endParaRPr>
          </a:p>
        </p:txBody>
      </p:sp>
      <p:sp>
        <p:nvSpPr>
          <p:cNvPr id="7" name="Rectangle 6"/>
          <p:cNvSpPr/>
          <p:nvPr/>
        </p:nvSpPr>
        <p:spPr>
          <a:xfrm>
            <a:off x="4495800" y="2743200"/>
            <a:ext cx="7283245" cy="2472472"/>
          </a:xfrm>
          <a:prstGeom prst="rect">
            <a:avLst/>
          </a:prstGeom>
        </p:spPr>
        <p:txBody>
          <a:bodyPr wrap="square">
            <a:spAutoFit/>
          </a:bodyPr>
          <a:lstStyle/>
          <a:p>
            <a:pPr marL="228600" algn="r" rtl="1">
              <a:lnSpc>
                <a:spcPct val="115000"/>
              </a:lnSpc>
              <a:spcAft>
                <a:spcPts val="1000"/>
              </a:spcAft>
            </a:pPr>
            <a:r>
              <a:rPr lang="ar-EG" sz="2400" dirty="0">
                <a:solidFill>
                  <a:srgbClr val="0070C0"/>
                </a:solidFill>
                <a:latin typeface="Adobe Arabic" pitchFamily="18" charset="-78"/>
                <a:ea typeface="Times New Roman"/>
                <a:cs typeface="Adobe Arabic" pitchFamily="18" charset="-78"/>
              </a:rPr>
              <a:t>- آثار أو نتائج الولاء التنظيمي على الفرد:</a:t>
            </a:r>
            <a:endParaRPr lang="en-US" sz="2400" dirty="0">
              <a:solidFill>
                <a:srgbClr val="0070C0"/>
              </a:solidFill>
              <a:latin typeface="Adobe Arabic" pitchFamily="18" charset="-78"/>
              <a:ea typeface="Calibri"/>
              <a:cs typeface="Adobe Arabic" pitchFamily="18" charset="-78"/>
            </a:endParaRPr>
          </a:p>
          <a:p>
            <a:pPr marL="228600" algn="r" rtl="1">
              <a:lnSpc>
                <a:spcPct val="115000"/>
              </a:lnSpc>
              <a:spcAft>
                <a:spcPts val="1000"/>
              </a:spcAft>
            </a:pPr>
            <a:r>
              <a:rPr lang="ar-EG" sz="2400" dirty="0">
                <a:latin typeface="Adobe Arabic" pitchFamily="18" charset="-78"/>
                <a:ea typeface="Times New Roman"/>
                <a:cs typeface="Adobe Arabic" pitchFamily="18" charset="-78"/>
              </a:rPr>
              <a:t>تنقسم آثار أو نتائج الولاء التنظيمي على الفرد إلى </a:t>
            </a:r>
            <a:r>
              <a:rPr lang="ar-EG" sz="2400" dirty="0" smtClean="0">
                <a:latin typeface="Adobe Arabic" pitchFamily="18" charset="-78"/>
                <a:ea typeface="Times New Roman"/>
                <a:cs typeface="Adobe Arabic" pitchFamily="18" charset="-78"/>
              </a:rPr>
              <a:t>قسمين:</a:t>
            </a:r>
            <a:r>
              <a:rPr lang="ar-EG" sz="2400" dirty="0" smtClean="0">
                <a:solidFill>
                  <a:schemeClr val="bg1"/>
                </a:solidFill>
                <a:latin typeface="Adobe Arabic" pitchFamily="18" charset="-78"/>
                <a:ea typeface="Times New Roman"/>
                <a:cs typeface="Adobe Arabic" pitchFamily="18" charset="-78"/>
              </a:rPr>
              <a:t>ول</a:t>
            </a:r>
            <a:r>
              <a:rPr lang="ar-EG" sz="2400" dirty="0">
                <a:solidFill>
                  <a:schemeClr val="bg1"/>
                </a:solidFill>
                <a:latin typeface="Adobe Arabic" pitchFamily="18" charset="-78"/>
                <a:ea typeface="Times New Roman"/>
                <a:cs typeface="Adobe Arabic" pitchFamily="18" charset="-78"/>
              </a:rPr>
              <a:t>: </a:t>
            </a:r>
            <a:endParaRPr lang="en-US" sz="2400" dirty="0">
              <a:solidFill>
                <a:schemeClr val="bg1"/>
              </a:solidFill>
              <a:latin typeface="Adobe Arabic" pitchFamily="18" charset="-78"/>
              <a:ea typeface="Calibri"/>
              <a:cs typeface="Adobe Arabic" pitchFamily="18" charset="-78"/>
            </a:endParaRPr>
          </a:p>
          <a:p>
            <a:pPr marL="228600" algn="r" rtl="1">
              <a:lnSpc>
                <a:spcPct val="115000"/>
              </a:lnSpc>
              <a:spcAft>
                <a:spcPts val="1000"/>
              </a:spcAft>
            </a:pPr>
            <a:r>
              <a:rPr lang="ar-EG" sz="2400" dirty="0">
                <a:latin typeface="Adobe Arabic" pitchFamily="18" charset="-78"/>
                <a:ea typeface="Times New Roman"/>
                <a:cs typeface="Adobe Arabic" pitchFamily="18" charset="-78"/>
              </a:rPr>
              <a:t>يتمثل في آثار الولاء التنظيمي على الفرد خارج نطاق العمل، حيث نجد </a:t>
            </a:r>
            <a:r>
              <a:rPr lang="ar-EG" sz="2400" dirty="0" smtClean="0">
                <a:latin typeface="Adobe Arabic" pitchFamily="18" charset="-78"/>
                <a:ea typeface="Times New Roman"/>
                <a:cs typeface="Adobe Arabic" pitchFamily="18" charset="-78"/>
              </a:rPr>
              <a:t>أن </a:t>
            </a:r>
            <a:r>
              <a:rPr lang="ar-EG" sz="2400" dirty="0">
                <a:latin typeface="Adobe Arabic" pitchFamily="18" charset="-78"/>
                <a:ea typeface="Times New Roman"/>
                <a:cs typeface="Adobe Arabic" pitchFamily="18" charset="-78"/>
              </a:rPr>
              <a:t>الولاء التنظيمي يقوي رغبة الفرد في الاستمرار في العمل بالمنظمة، كما يجعله يستمتع عند أدائه لعمله، الأمر الذي ينعكس على رضاه الوظيفي.</a:t>
            </a:r>
            <a:endParaRPr lang="en-US" sz="2400" dirty="0">
              <a:latin typeface="Adobe Arabic" pitchFamily="18" charset="-78"/>
              <a:ea typeface="Calibri"/>
              <a:cs typeface="Adobe Arabic" pitchFamily="18" charset="-78"/>
            </a:endParaRPr>
          </a:p>
        </p:txBody>
      </p:sp>
      <p:sp>
        <p:nvSpPr>
          <p:cNvPr id="2" name="Rectangle 1"/>
          <p:cNvSpPr/>
          <p:nvPr/>
        </p:nvSpPr>
        <p:spPr>
          <a:xfrm>
            <a:off x="8396070" y="771244"/>
            <a:ext cx="3405098" cy="658642"/>
          </a:xfrm>
          <a:prstGeom prst="rect">
            <a:avLst/>
          </a:prstGeom>
        </p:spPr>
        <p:txBody>
          <a:bodyPr wrap="none">
            <a:spAutoFit/>
          </a:bodyPr>
          <a:lstStyle/>
          <a:p>
            <a:pPr marL="228600" lvl="0" algn="r" rtl="1">
              <a:lnSpc>
                <a:spcPct val="115000"/>
              </a:lnSpc>
              <a:spcAft>
                <a:spcPts val="1000"/>
              </a:spcAft>
            </a:pPr>
            <a:r>
              <a:rPr lang="ar-EG" sz="3200" b="1" dirty="0">
                <a:solidFill>
                  <a:schemeClr val="accent2">
                    <a:lumMod val="75000"/>
                  </a:schemeClr>
                </a:solidFill>
                <a:ea typeface="Times New Roman"/>
                <a:cs typeface="Adobe Arabic" pitchFamily="18" charset="-78"/>
              </a:rPr>
              <a:t>آثار أو نتائج الولاء التنظيمي</a:t>
            </a:r>
            <a:endParaRPr lang="en-US" sz="3200" dirty="0">
              <a:solidFill>
                <a:schemeClr val="accent2">
                  <a:lumMod val="75000"/>
                </a:schemeClr>
              </a:solidFill>
              <a:ea typeface="Calibri"/>
              <a:cs typeface="Adobe Arabic" pitchFamily="18" charset="-78"/>
            </a:endParaRPr>
          </a:p>
        </p:txBody>
      </p:sp>
      <p:sp>
        <p:nvSpPr>
          <p:cNvPr id="8" name="Half Frame 7"/>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p:cNvPicPr>
            <a:picLocks noChangeAspect="1"/>
          </p:cNvPicPr>
          <p:nvPr/>
        </p:nvPicPr>
        <p:blipFill>
          <a:blip r:embed="rId2"/>
          <a:stretch>
            <a:fillRect/>
          </a:stretch>
        </p:blipFill>
        <p:spPr>
          <a:xfrm>
            <a:off x="381000" y="2743200"/>
            <a:ext cx="3949940" cy="2362200"/>
          </a:xfrm>
          <a:prstGeom prst="rect">
            <a:avLst/>
          </a:prstGeom>
        </p:spPr>
      </p:pic>
    </p:spTree>
    <p:extLst>
      <p:ext uri="{BB962C8B-B14F-4D97-AF65-F5344CB8AC3E}">
        <p14:creationId xmlns:p14="http://schemas.microsoft.com/office/powerpoint/2010/main" val="14451251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5" name="Picture 4" descr="D:\حقايب\حقائب شهر 5\صور التميز الوظيفي\images (14).jpg"/>
          <p:cNvPicPr/>
          <p:nvPr/>
        </p:nvPicPr>
        <p:blipFill>
          <a:blip r:embed="rId2">
            <a:extLst>
              <a:ext uri="{28A0092B-C50C-407E-A947-70E740481C1C}">
                <a14:useLocalDpi xmlns:a14="http://schemas.microsoft.com/office/drawing/2010/main" val="0"/>
              </a:ext>
            </a:extLst>
          </a:blip>
          <a:srcRect/>
          <a:stretch>
            <a:fillRect/>
          </a:stretch>
        </p:blipFill>
        <p:spPr bwMode="auto">
          <a:xfrm>
            <a:off x="762000" y="3048000"/>
            <a:ext cx="3945890" cy="243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5"/>
          <p:cNvSpPr>
            <a:spLocks noChangeArrowheads="1"/>
          </p:cNvSpPr>
          <p:nvPr/>
        </p:nvSpPr>
        <p:spPr bwMode="auto">
          <a:xfrm>
            <a:off x="5105400" y="1984177"/>
            <a:ext cx="6583939" cy="24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EG" sz="3200" b="1" dirty="0">
                <a:solidFill>
                  <a:srgbClr val="002060"/>
                </a:solidFill>
                <a:latin typeface="Adobe Arabic" pitchFamily="18" charset="-78"/>
                <a:ea typeface="Times New Roman" pitchFamily="18" charset="0"/>
                <a:cs typeface="Adobe Arabic" pitchFamily="18" charset="-78"/>
              </a:rPr>
              <a:t>أما القسم الثاني</a:t>
            </a:r>
            <a:endParaRPr lang="en-US" sz="3200" b="1" dirty="0">
              <a:solidFill>
                <a:srgbClr val="002060"/>
              </a:solidFill>
              <a:latin typeface="Adobe Arabic" pitchFamily="18" charset="-78"/>
              <a:cs typeface="Adobe Arabic" pitchFamily="18" charset="-78"/>
            </a:endParaRP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 فيتمثل في آثار الولاء التنظيمي على المسار المهني للفرد: فالموظف ذو الولاء المرتفع يكون مجداً في </a:t>
            </a:r>
            <a:r>
              <a:rPr lang="ar-EG" sz="2400" dirty="0" smtClean="0">
                <a:latin typeface="Adobe Arabic" pitchFamily="18" charset="-78"/>
                <a:ea typeface="Times New Roman" pitchFamily="18" charset="0"/>
                <a:cs typeface="Adobe Arabic" pitchFamily="18" charset="-78"/>
              </a:rPr>
              <a:t>عمله، وبالتالي </a:t>
            </a:r>
            <a:r>
              <a:rPr lang="ar-EG" sz="2400" dirty="0">
                <a:latin typeface="Adobe Arabic" pitchFamily="18" charset="-78"/>
                <a:ea typeface="Times New Roman" pitchFamily="18" charset="0"/>
                <a:cs typeface="Adobe Arabic" pitchFamily="18" charset="-78"/>
              </a:rPr>
              <a:t>يكون أسرع ترقياً وتقدماً في المراتب الوظيفية. </a:t>
            </a:r>
          </a:p>
          <a:p>
            <a:pPr algn="just" rtl="1" eaLnBrk="0" fontAlgn="base" hangingPunct="0">
              <a:spcBef>
                <a:spcPct val="0"/>
              </a:spcBef>
              <a:spcAft>
                <a:spcPct val="0"/>
              </a:spcAft>
            </a:pPr>
            <a:r>
              <a:rPr lang="ar-EG" sz="2400" dirty="0">
                <a:latin typeface="Adobe Arabic" pitchFamily="18" charset="-78"/>
                <a:ea typeface="Times New Roman" pitchFamily="18" charset="0"/>
                <a:cs typeface="Adobe Arabic" pitchFamily="18" charset="-78"/>
              </a:rPr>
              <a:t>كذلك الولاء التنظيمي المرتفع يجعل الفرد أكثر إخلاصاً واجتهاداً في تحقيق أهداف المنظمة </a:t>
            </a:r>
            <a:r>
              <a:rPr lang="ar-EG" sz="2400" dirty="0" smtClean="0">
                <a:latin typeface="Adobe Arabic" pitchFamily="18" charset="-78"/>
                <a:ea typeface="Times New Roman" pitchFamily="18" charset="0"/>
                <a:cs typeface="Adobe Arabic" pitchFamily="18" charset="-78"/>
              </a:rPr>
              <a:t> التي </a:t>
            </a:r>
            <a:r>
              <a:rPr lang="ar-EG" sz="2400" dirty="0">
                <a:latin typeface="Adobe Arabic" pitchFamily="18" charset="-78"/>
                <a:ea typeface="Times New Roman" pitchFamily="18" charset="0"/>
                <a:cs typeface="Adobe Arabic" pitchFamily="18" charset="-78"/>
              </a:rPr>
              <a:t>يعتبرها أهدافه كما أنه يرى </a:t>
            </a:r>
            <a:r>
              <a:rPr lang="ar-EG" sz="2400" dirty="0" smtClean="0">
                <a:latin typeface="Adobe Arabic" pitchFamily="18" charset="-78"/>
                <a:ea typeface="Times New Roman" pitchFamily="18" charset="0"/>
                <a:cs typeface="Adobe Arabic" pitchFamily="18" charset="-78"/>
              </a:rPr>
              <a:t>أن </a:t>
            </a:r>
            <a:r>
              <a:rPr lang="ar-EG" sz="2400" dirty="0">
                <a:latin typeface="Adobe Arabic" pitchFamily="18" charset="-78"/>
                <a:ea typeface="Times New Roman" pitchFamily="18" charset="0"/>
                <a:cs typeface="Adobe Arabic" pitchFamily="18" charset="-78"/>
              </a:rPr>
              <a:t>من مصلحته النهوض بالمنظمة لثقته </a:t>
            </a:r>
            <a:r>
              <a:rPr lang="ar-EG" sz="2400" dirty="0" smtClean="0">
                <a:latin typeface="Adobe Arabic" pitchFamily="18" charset="-78"/>
                <a:ea typeface="Times New Roman" pitchFamily="18" charset="0"/>
                <a:cs typeface="Adobe Arabic" pitchFamily="18" charset="-78"/>
              </a:rPr>
              <a:t>أن </a:t>
            </a:r>
            <a:r>
              <a:rPr lang="ar-EG" sz="2400" dirty="0">
                <a:latin typeface="Adobe Arabic" pitchFamily="18" charset="-78"/>
                <a:ea typeface="Times New Roman" pitchFamily="18" charset="0"/>
                <a:cs typeface="Adobe Arabic" pitchFamily="18" charset="-78"/>
              </a:rPr>
              <a:t>المنظمة ستكافئه على ولائه وإخلاصه .</a:t>
            </a:r>
            <a:endParaRPr lang="ar-EG" sz="2400" dirty="0">
              <a:latin typeface="Adobe Arabic" pitchFamily="18" charset="-78"/>
              <a:cs typeface="Adobe Arabic" pitchFamily="18" charset="-78"/>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5181600" y="271895"/>
            <a:ext cx="6705600" cy="1070037"/>
          </a:xfrm>
          <a:prstGeom prst="rect">
            <a:avLst/>
          </a:prstGeom>
        </p:spPr>
        <p:txBody>
          <a:bodyPr wrap="square">
            <a:spAutoFit/>
          </a:bodyPr>
          <a:lstStyle/>
          <a:p>
            <a:pPr marL="228600" algn="r" rtl="1">
              <a:lnSpc>
                <a:spcPct val="115000"/>
              </a:lnSpc>
              <a:spcAft>
                <a:spcPts val="1000"/>
              </a:spcAft>
            </a:pPr>
            <a:r>
              <a:rPr lang="ar-EG" sz="2400" b="1" dirty="0">
                <a:solidFill>
                  <a:srgbClr val="0070C0"/>
                </a:solidFill>
                <a:latin typeface="Calibri"/>
                <a:ea typeface="Times New Roman"/>
                <a:cs typeface="Adobe Arabic" pitchFamily="18" charset="-78"/>
              </a:rPr>
              <a:t>2- آثار أو نتائج الولاء التنظيمي على المنظمة:</a:t>
            </a:r>
          </a:p>
          <a:p>
            <a:pPr marL="228600" algn="r" rtl="1">
              <a:lnSpc>
                <a:spcPct val="115000"/>
              </a:lnSpc>
              <a:spcAft>
                <a:spcPts val="1000"/>
              </a:spcAft>
            </a:pPr>
            <a:endParaRPr lang="en-US" sz="2400" dirty="0">
              <a:solidFill>
                <a:srgbClr val="FFFF00"/>
              </a:solidFill>
              <a:latin typeface="Calibri"/>
              <a:ea typeface="Calibri"/>
              <a:cs typeface="Adobe Arabic" pitchFamily="18" charset="-78"/>
            </a:endParaRPr>
          </a:p>
        </p:txBody>
      </p:sp>
      <p:sp>
        <p:nvSpPr>
          <p:cNvPr id="4" name="Rectangle 3"/>
          <p:cNvSpPr/>
          <p:nvPr/>
        </p:nvSpPr>
        <p:spPr>
          <a:xfrm>
            <a:off x="228600" y="2593258"/>
            <a:ext cx="11430000" cy="2677656"/>
          </a:xfrm>
          <a:prstGeom prst="rect">
            <a:avLst/>
          </a:prstGeom>
        </p:spPr>
        <p:txBody>
          <a:bodyPr wrap="square">
            <a:spAutoFit/>
          </a:bodyPr>
          <a:lstStyle/>
          <a:p>
            <a:pPr lvl="0" algn="just" rtl="1"/>
            <a:r>
              <a:rPr lang="ar-EG" sz="2400" dirty="0">
                <a:latin typeface="Adobe Arabic" pitchFamily="18" charset="-78"/>
                <a:cs typeface="Adobe Arabic" pitchFamily="18" charset="-78"/>
              </a:rPr>
              <a:t>1-التقليل من المصروفات الإدارية المرتبطة بعملية التوظيف والاختيار والتدريب للأعضاء الجدد.</a:t>
            </a:r>
            <a:endParaRPr lang="en-US" sz="2400" dirty="0">
              <a:latin typeface="Adobe Arabic" pitchFamily="18" charset="-78"/>
              <a:cs typeface="Adobe Arabic" pitchFamily="18" charset="-78"/>
            </a:endParaRPr>
          </a:p>
          <a:p>
            <a:pPr lvl="0" algn="just" rtl="1"/>
            <a:r>
              <a:rPr lang="ar-EG" sz="2400" dirty="0">
                <a:latin typeface="Adobe Arabic" pitchFamily="18" charset="-78"/>
                <a:cs typeface="Adobe Arabic" pitchFamily="18" charset="-78"/>
              </a:rPr>
              <a:t>2-انخفاض الإنتاجية، فعند تدريب عامل جديد ستنخفض الإنتاجية على الأقل أثناء تدريب هذا العامل.</a:t>
            </a:r>
            <a:endParaRPr lang="en-US" sz="2400" dirty="0">
              <a:latin typeface="Adobe Arabic" pitchFamily="18" charset="-78"/>
              <a:cs typeface="Adobe Arabic" pitchFamily="18" charset="-78"/>
            </a:endParaRPr>
          </a:p>
          <a:p>
            <a:pPr lvl="0" algn="just" rtl="1"/>
            <a:r>
              <a:rPr lang="ar-EG" sz="2400" dirty="0">
                <a:latin typeface="Adobe Arabic" pitchFamily="18" charset="-78"/>
                <a:cs typeface="Adobe Arabic" pitchFamily="18" charset="-78"/>
              </a:rPr>
              <a:t>3-الغياب عن العمل أو تركه من قبل بعض الموظفين قد يكون له أثر سلبي على معنوية الموظفين المتبقين الأمر الذي قد يزيد عدد من يغيب أوي ترك العمل. </a:t>
            </a:r>
          </a:p>
          <a:p>
            <a:pPr lvl="0" algn="just" rtl="1"/>
            <a:r>
              <a:rPr lang="ar-EG" sz="2400" dirty="0">
                <a:latin typeface="Adobe Arabic" pitchFamily="18" charset="-78"/>
                <a:cs typeface="Adobe Arabic" pitchFamily="18" charset="-78"/>
              </a:rPr>
              <a:t>وهذه المشكلات تكون أكثر عمقاً عندما تكون بين القادة الإداريين أصحاب المناصب المرتفعة.</a:t>
            </a:r>
            <a:endParaRPr lang="en-US" sz="2400" dirty="0">
              <a:latin typeface="Adobe Arabic" pitchFamily="18" charset="-78"/>
              <a:cs typeface="Adobe Arabic" pitchFamily="18" charset="-78"/>
            </a:endParaRPr>
          </a:p>
          <a:p>
            <a:pPr lvl="0" algn="just" rtl="1"/>
            <a:r>
              <a:rPr lang="ar-EG" sz="2400" dirty="0">
                <a:latin typeface="Adobe Arabic" pitchFamily="18" charset="-78"/>
                <a:cs typeface="Adobe Arabic" pitchFamily="18" charset="-78"/>
              </a:rPr>
              <a:t>4-المنظمة التي يتصف أفرادها بالولاء المرتفع تصبح حلم جميع الأفراد الذين سيحاولون الانضمام لها، هذا بدوره يسهل على المنظمة اختيار مجندين جدد ذوي مهارة عالية.</a:t>
            </a:r>
            <a:endParaRPr lang="en-US" sz="2400" dirty="0">
              <a:latin typeface="Adobe Arabic" pitchFamily="18" charset="-78"/>
              <a:cs typeface="Adobe Arabic" pitchFamily="18" charset="-78"/>
            </a:endParaRPr>
          </a:p>
        </p:txBody>
      </p:sp>
      <p:sp>
        <p:nvSpPr>
          <p:cNvPr id="5" name="Rectangle 4"/>
          <p:cNvSpPr/>
          <p:nvPr/>
        </p:nvSpPr>
        <p:spPr>
          <a:xfrm>
            <a:off x="762000" y="806914"/>
            <a:ext cx="11125200" cy="1366528"/>
          </a:xfrm>
          <a:prstGeom prst="rect">
            <a:avLst/>
          </a:prstGeom>
        </p:spPr>
        <p:txBody>
          <a:bodyPr wrap="square">
            <a:spAutoFit/>
          </a:bodyPr>
          <a:lstStyle/>
          <a:p>
            <a:pPr marL="228600" algn="just" rtl="1">
              <a:lnSpc>
                <a:spcPct val="115000"/>
              </a:lnSpc>
              <a:spcAft>
                <a:spcPts val="1000"/>
              </a:spcAft>
            </a:pPr>
            <a:r>
              <a:rPr lang="ar-EG" sz="2400" b="1" dirty="0">
                <a:latin typeface="Calibri"/>
                <a:ea typeface="Times New Roman"/>
                <a:cs typeface="Adobe Arabic" pitchFamily="18" charset="-78"/>
              </a:rPr>
              <a:t>فإن الولاء التنظيمي يزيد من إنتاجية الموظف وأدائه، ومن ناحية أخرى وجد </a:t>
            </a:r>
            <a:r>
              <a:rPr lang="ar-EG" sz="2400" b="1" dirty="0" smtClean="0">
                <a:latin typeface="Calibri"/>
                <a:ea typeface="Times New Roman"/>
                <a:cs typeface="Adobe Arabic" pitchFamily="18" charset="-78"/>
              </a:rPr>
              <a:t>أن </a:t>
            </a:r>
            <a:r>
              <a:rPr lang="ar-EG" sz="2400" b="1" dirty="0">
                <a:latin typeface="Calibri"/>
                <a:ea typeface="Times New Roman"/>
                <a:cs typeface="Adobe Arabic" pitchFamily="18" charset="-78"/>
              </a:rPr>
              <a:t>هناك علاقة عكسية بين الولاء التنظيمي والغياب عن العمل، كما وجد أيضاً </a:t>
            </a:r>
            <a:r>
              <a:rPr lang="ar-EG" sz="2400" b="1" dirty="0" smtClean="0">
                <a:latin typeface="Calibri"/>
                <a:ea typeface="Times New Roman"/>
                <a:cs typeface="Adobe Arabic" pitchFamily="18" charset="-78"/>
              </a:rPr>
              <a:t>أن </a:t>
            </a:r>
            <a:r>
              <a:rPr lang="ar-EG" sz="2400" b="1" dirty="0">
                <a:latin typeface="Calibri"/>
                <a:ea typeface="Times New Roman"/>
                <a:cs typeface="Adobe Arabic" pitchFamily="18" charset="-78"/>
              </a:rPr>
              <a:t>للولاء التنظيمي تأثيراً سلبياً على ترك العمل، فالأفراد الذين تركوا أعمالهم كانوا من الأفراد ذوي الولاء التنظيمي المنخفض، </a:t>
            </a:r>
            <a:r>
              <a:rPr lang="ar-EG" sz="2400" b="1" dirty="0">
                <a:solidFill>
                  <a:srgbClr val="7030A0"/>
                </a:solidFill>
                <a:latin typeface="Calibri"/>
                <a:ea typeface="Times New Roman"/>
                <a:cs typeface="Adobe Arabic" pitchFamily="18" charset="-78"/>
              </a:rPr>
              <a:t>وهناك العديد من الفوائد تتمثل فيما يلي:</a:t>
            </a:r>
            <a:endParaRPr lang="en-US" sz="2400" dirty="0">
              <a:solidFill>
                <a:srgbClr val="7030A0"/>
              </a:solidFill>
              <a:latin typeface="Calibri"/>
              <a:ea typeface="Calibri"/>
              <a:cs typeface="Adobe Arabic" pitchFamily="18" charset="-78"/>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D:\حقايب\حقائب شهر 5\صور الازمة\images (57).jpg"/>
          <p:cNvPicPr/>
          <p:nvPr/>
        </p:nvPicPr>
        <p:blipFill>
          <a:blip r:embed="rId2">
            <a:extLst>
              <a:ext uri="{28A0092B-C50C-407E-A947-70E740481C1C}">
                <a14:useLocalDpi xmlns:a14="http://schemas.microsoft.com/office/drawing/2010/main" val="0"/>
              </a:ext>
            </a:extLst>
          </a:blip>
          <a:srcRect/>
          <a:stretch>
            <a:fillRect/>
          </a:stretch>
        </p:blipFill>
        <p:spPr bwMode="auto">
          <a:xfrm>
            <a:off x="4038600" y="3200400"/>
            <a:ext cx="4940300" cy="3429000"/>
          </a:xfrm>
          <a:prstGeom prst="rect">
            <a:avLst/>
          </a:prstGeom>
          <a:noFill/>
          <a:ln>
            <a:noFill/>
          </a:ln>
        </p:spPr>
      </p:pic>
      <p:sp>
        <p:nvSpPr>
          <p:cNvPr id="3" name="Rectangle 2"/>
          <p:cNvSpPr/>
          <p:nvPr/>
        </p:nvSpPr>
        <p:spPr>
          <a:xfrm>
            <a:off x="1634837" y="13855"/>
            <a:ext cx="9005455" cy="3467616"/>
          </a:xfrm>
          <a:prstGeom prst="rect">
            <a:avLst/>
          </a:prstGeom>
        </p:spPr>
        <p:txBody>
          <a:bodyPr wrap="square">
            <a:spAutoFit/>
          </a:bodyPr>
          <a:lstStyle/>
          <a:p>
            <a:pPr algn="ctr" rtl="1">
              <a:lnSpc>
                <a:spcPct val="115000"/>
              </a:lnSpc>
              <a:spcAft>
                <a:spcPts val="1000"/>
              </a:spcAft>
            </a:pPr>
            <a:r>
              <a:rPr lang="ar-EG" sz="2400" b="1" dirty="0">
                <a:solidFill>
                  <a:srgbClr val="FF0000"/>
                </a:solidFill>
                <a:latin typeface="Calibri"/>
                <a:ea typeface="Calibri"/>
                <a:cs typeface="Adobe Arabic" pitchFamily="18" charset="-78"/>
              </a:rPr>
              <a:t> </a:t>
            </a:r>
            <a:endParaRPr lang="en-US" sz="1200" dirty="0">
              <a:latin typeface="Calibri"/>
              <a:ea typeface="Calibri"/>
              <a:cs typeface="Adobe Arabic" pitchFamily="18" charset="-78"/>
            </a:endParaRPr>
          </a:p>
          <a:p>
            <a:pPr marL="342900" indent="-342900" algn="ctr" rtl="1">
              <a:lnSpc>
                <a:spcPct val="115000"/>
              </a:lnSpc>
              <a:buFont typeface="Wingdings"/>
              <a:buChar char=""/>
            </a:pPr>
            <a:r>
              <a:rPr lang="ar-EG" sz="2400" b="1" u="sng" dirty="0">
                <a:solidFill>
                  <a:srgbClr val="C00000"/>
                </a:solidFill>
                <a:latin typeface="Adobe Arabic" pitchFamily="18" charset="-78"/>
                <a:ea typeface="Calibri"/>
                <a:cs typeface="Adobe Arabic" pitchFamily="18" charset="-78"/>
              </a:rPr>
              <a:t>نشاط -2-</a:t>
            </a:r>
            <a:endParaRPr lang="en-US" sz="2400" u="sng" dirty="0">
              <a:latin typeface="Adobe Arabic" pitchFamily="18" charset="-78"/>
              <a:ea typeface="Calibri"/>
              <a:cs typeface="Adobe Arabic" pitchFamily="18" charset="-78"/>
            </a:endParaRPr>
          </a:p>
          <a:p>
            <a:pPr marL="342900" indent="-342900" algn="ctr" rtl="1">
              <a:lnSpc>
                <a:spcPct val="115000"/>
              </a:lnSpc>
              <a:spcAft>
                <a:spcPts val="1000"/>
              </a:spcAft>
              <a:buFont typeface="Wingdings"/>
              <a:buChar char=""/>
            </a:pPr>
            <a:r>
              <a:rPr lang="ar-EG" sz="2400" b="1" u="sng" dirty="0">
                <a:solidFill>
                  <a:srgbClr val="0D0D0D"/>
                </a:solidFill>
                <a:latin typeface="Adobe Arabic" pitchFamily="18" charset="-78"/>
                <a:ea typeface="Calibri"/>
                <a:cs typeface="Adobe Arabic" pitchFamily="18" charset="-78"/>
              </a:rPr>
              <a:t>فردي-ابداء رأي</a:t>
            </a:r>
            <a:endParaRPr lang="en-US" sz="2400" u="sng" dirty="0">
              <a:latin typeface="Adobe Arabic" pitchFamily="18" charset="-78"/>
              <a:ea typeface="Calibri"/>
              <a:cs typeface="Adobe Arabic" pitchFamily="18" charset="-78"/>
            </a:endParaRPr>
          </a:p>
          <a:p>
            <a:pPr marL="228600" algn="ctr" rtl="1">
              <a:lnSpc>
                <a:spcPct val="115000"/>
              </a:lnSpc>
              <a:spcAft>
                <a:spcPts val="1000"/>
              </a:spcAft>
            </a:pPr>
            <a:r>
              <a:rPr lang="ar-EG" sz="2400" b="1" dirty="0">
                <a:latin typeface="Adobe Arabic" pitchFamily="18" charset="-78"/>
                <a:ea typeface="Calibri"/>
                <a:cs typeface="Adobe Arabic" pitchFamily="18" charset="-78"/>
              </a:rPr>
              <a:t>عزيزي </a:t>
            </a:r>
            <a:r>
              <a:rPr lang="ar-EG" sz="2400" b="1" dirty="0" smtClean="0">
                <a:latin typeface="Adobe Arabic" pitchFamily="18" charset="-78"/>
                <a:ea typeface="Calibri"/>
                <a:cs typeface="Adobe Arabic" pitchFamily="18" charset="-78"/>
              </a:rPr>
              <a:t>المتدرب</a:t>
            </a:r>
            <a:r>
              <a:rPr lang="ar-JO" sz="2400" b="1" dirty="0" smtClean="0">
                <a:latin typeface="Adobe Arabic" pitchFamily="18" charset="-78"/>
                <a:ea typeface="Calibri"/>
                <a:cs typeface="Adobe Arabic" pitchFamily="18" charset="-78"/>
              </a:rPr>
              <a:t>:</a:t>
            </a:r>
          </a:p>
          <a:p>
            <a:pPr marL="228600" algn="ctr" rtl="1">
              <a:lnSpc>
                <a:spcPct val="115000"/>
              </a:lnSpc>
              <a:spcAft>
                <a:spcPts val="1000"/>
              </a:spcAft>
            </a:pPr>
            <a:r>
              <a:rPr lang="ar-JO" sz="2400" b="1" dirty="0" smtClean="0">
                <a:latin typeface="Adobe Arabic" pitchFamily="18" charset="-78"/>
                <a:ea typeface="Calibri"/>
                <a:cs typeface="Adobe Arabic" pitchFamily="18" charset="-78"/>
              </a:rPr>
              <a:t>أذكر</a:t>
            </a:r>
            <a:r>
              <a:rPr lang="ar-EG" sz="2400" b="1" dirty="0" err="1" smtClean="0">
                <a:latin typeface="Adobe Arabic" pitchFamily="18" charset="-78"/>
                <a:ea typeface="Calibri"/>
                <a:cs typeface="Adobe Arabic" pitchFamily="18" charset="-78"/>
              </a:rPr>
              <a:t>ماتعرفه</a:t>
            </a:r>
            <a:r>
              <a:rPr lang="ar-EG" sz="2400" b="1" dirty="0" smtClean="0">
                <a:latin typeface="Adobe Arabic" pitchFamily="18" charset="-78"/>
                <a:ea typeface="Calibri"/>
                <a:cs typeface="Adobe Arabic" pitchFamily="18" charset="-78"/>
              </a:rPr>
              <a:t> </a:t>
            </a:r>
            <a:r>
              <a:rPr lang="ar-EG" sz="2400" b="1" dirty="0">
                <a:latin typeface="Adobe Arabic" pitchFamily="18" charset="-78"/>
                <a:ea typeface="Calibri"/>
                <a:cs typeface="Adobe Arabic" pitchFamily="18" charset="-78"/>
              </a:rPr>
              <a:t>من خلال ماتم شرحه ماهي مراحل الولاء التنظيمي؟</a:t>
            </a:r>
            <a:endParaRPr lang="en-US" sz="2400" dirty="0">
              <a:latin typeface="Adobe Arabic" pitchFamily="18" charset="-78"/>
              <a:ea typeface="Calibri"/>
              <a:cs typeface="Adobe Arabic" pitchFamily="18" charset="-78"/>
            </a:endParaRPr>
          </a:p>
          <a:p>
            <a:pPr algn="ctr" rtl="1"/>
            <a:r>
              <a:rPr lang="ar-EG" sz="2400" b="1" dirty="0" smtClean="0">
                <a:solidFill>
                  <a:srgbClr val="0D0D0D"/>
                </a:solidFill>
                <a:latin typeface="Adobe Arabic" pitchFamily="18" charset="-78"/>
                <a:ea typeface="Calibri"/>
                <a:cs typeface="Adobe Arabic" pitchFamily="18" charset="-78"/>
              </a:rPr>
              <a:t>...........................................................................................................................................................................................................................................................................................................................</a:t>
            </a:r>
            <a:endParaRPr lang="ar-EG" sz="2400" dirty="0">
              <a:latin typeface="Adobe Arabic" pitchFamily="18" charset="-78"/>
              <a:cs typeface="Adobe Arabic" pitchFamily="18" charset="-78"/>
            </a:endParaRPr>
          </a:p>
        </p:txBody>
      </p:sp>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8077200" y="1981200"/>
            <a:ext cx="3297698" cy="156966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9600" b="1" i="0" u="none" strike="noStrike" kern="1200" cap="none" spc="0" normalizeH="0" baseline="0" noProof="0" dirty="0">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Aldhabi" panose="01000000000000000000" pitchFamily="2" charset="-78"/>
                <a:ea typeface="+mn-ea"/>
                <a:cs typeface="Aldhabi" panose="01000000000000000000" pitchFamily="2" charset="-78"/>
              </a:rPr>
              <a:t>فيديو تدريبيي</a:t>
            </a: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7" name="Picture 6"/>
          <p:cNvPicPr>
            <a:picLocks noChangeAspect="1"/>
          </p:cNvPicPr>
          <p:nvPr/>
        </p:nvPicPr>
        <p:blipFill>
          <a:blip r:embed="rId2"/>
          <a:stretch>
            <a:fillRect/>
          </a:stretch>
        </p:blipFill>
        <p:spPr>
          <a:xfrm>
            <a:off x="762000" y="1828800"/>
            <a:ext cx="7105610" cy="4235129"/>
          </a:xfrm>
          <a:prstGeom prst="rect">
            <a:avLst/>
          </a:prstGeom>
        </p:spPr>
      </p:pic>
    </p:spTree>
    <p:extLst>
      <p:ext uri="{BB962C8B-B14F-4D97-AF65-F5344CB8AC3E}">
        <p14:creationId xmlns:p14="http://schemas.microsoft.com/office/powerpoint/2010/main" val="3097438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8077200" y="1981200"/>
            <a:ext cx="3297698" cy="1569660"/>
          </a:xfrm>
          <a:prstGeom prst="rect">
            <a:avLst/>
          </a:prstGeom>
        </p:spPr>
        <p:txBody>
          <a:bodyPr wrap="none">
            <a:spAutoFit/>
          </a:bodyPr>
          <a:lstStyle/>
          <a:p>
            <a:pPr lvl="0" algn="ctr"/>
            <a:r>
              <a:rPr lang="ar-EG" sz="9600" b="1" dirty="0">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latin typeface="Aldhabi" panose="01000000000000000000" pitchFamily="2" charset="-78"/>
                <a:cs typeface="Aldhabi" panose="01000000000000000000" pitchFamily="2" charset="-78"/>
              </a:rPr>
              <a:t>فيديو تدريبيي</a:t>
            </a: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7" name="Picture 6"/>
          <p:cNvPicPr>
            <a:picLocks noChangeAspect="1"/>
          </p:cNvPicPr>
          <p:nvPr/>
        </p:nvPicPr>
        <p:blipFill>
          <a:blip r:embed="rId2"/>
          <a:stretch>
            <a:fillRect/>
          </a:stretch>
        </p:blipFill>
        <p:spPr>
          <a:xfrm>
            <a:off x="762000" y="1828800"/>
            <a:ext cx="7105610" cy="4235129"/>
          </a:xfrm>
          <a:prstGeom prst="rect">
            <a:avLst/>
          </a:prstGeom>
        </p:spPr>
      </p:pic>
    </p:spTree>
    <p:extLst>
      <p:ext uri="{BB962C8B-B14F-4D97-AF65-F5344CB8AC3E}">
        <p14:creationId xmlns:p14="http://schemas.microsoft.com/office/powerpoint/2010/main" val="1017196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3505200" y="152400"/>
            <a:ext cx="6096000" cy="1728678"/>
          </a:xfrm>
          <a:prstGeom prst="rect">
            <a:avLst/>
          </a:prstGeom>
        </p:spPr>
        <p:txBody>
          <a:bodyPr>
            <a:spAutoFit/>
          </a:bodyPr>
          <a:lstStyle/>
          <a:p>
            <a:pPr lvl="0" algn="ctr" rtl="1">
              <a:spcAft>
                <a:spcPts val="1000"/>
              </a:spcAft>
            </a:pPr>
            <a:r>
              <a:rPr lang="ar-SA" sz="5400" b="1" dirty="0">
                <a:solidFill>
                  <a:srgbClr val="002060"/>
                </a:solidFill>
                <a:latin typeface="Aldhabi" panose="01000000000000000000" pitchFamily="2" charset="-78"/>
                <a:ea typeface="Calibri"/>
                <a:cs typeface="Aldhabi" panose="01000000000000000000" pitchFamily="2" charset="-78"/>
              </a:rPr>
              <a:t>الوحده التدريبية</a:t>
            </a:r>
            <a:r>
              <a:rPr lang="ar-EG" sz="5400" b="1" dirty="0">
                <a:solidFill>
                  <a:srgbClr val="002060"/>
                </a:solidFill>
                <a:latin typeface="Aldhabi" panose="01000000000000000000" pitchFamily="2" charset="-78"/>
                <a:ea typeface="Calibri"/>
                <a:cs typeface="Aldhabi" panose="01000000000000000000" pitchFamily="2" charset="-78"/>
              </a:rPr>
              <a:t> </a:t>
            </a:r>
            <a:r>
              <a:rPr lang="ar-SA" sz="5400" b="1" dirty="0">
                <a:solidFill>
                  <a:srgbClr val="002060"/>
                </a:solidFill>
                <a:latin typeface="Aldhabi" panose="01000000000000000000" pitchFamily="2" charset="-78"/>
                <a:ea typeface="Calibri"/>
                <a:cs typeface="Aldhabi" panose="01000000000000000000" pitchFamily="2" charset="-78"/>
              </a:rPr>
              <a:t>الثانية </a:t>
            </a:r>
            <a:endParaRPr lang="en-US" sz="3200" dirty="0">
              <a:solidFill>
                <a:prstClr val="black"/>
              </a:solidFill>
              <a:latin typeface="Aldhabi" panose="01000000000000000000" pitchFamily="2" charset="-78"/>
              <a:ea typeface="Calibri"/>
              <a:cs typeface="Aldhabi" panose="01000000000000000000" pitchFamily="2" charset="-78"/>
            </a:endParaRPr>
          </a:p>
          <a:p>
            <a:pPr lvl="0" algn="ctr" rtl="1">
              <a:spcAft>
                <a:spcPts val="1000"/>
              </a:spcAft>
            </a:pPr>
            <a:r>
              <a:rPr lang="ar-EG" sz="4400" b="1" dirty="0">
                <a:solidFill>
                  <a:srgbClr val="C00000"/>
                </a:solidFill>
                <a:ea typeface="Calibri"/>
                <a:cs typeface="Adobe Arabic" pitchFamily="18" charset="-78"/>
              </a:rPr>
              <a:t>الكتابة </a:t>
            </a:r>
            <a:r>
              <a:rPr lang="ar-EG" sz="4400" b="1" dirty="0" smtClean="0">
                <a:solidFill>
                  <a:srgbClr val="C00000"/>
                </a:solidFill>
                <a:ea typeface="Calibri"/>
                <a:cs typeface="Adobe Arabic" pitchFamily="18" charset="-78"/>
              </a:rPr>
              <a:t>ال</a:t>
            </a:r>
            <a:r>
              <a:rPr lang="ar-JO" sz="4400" b="1" dirty="0" smtClean="0">
                <a:solidFill>
                  <a:srgbClr val="C00000"/>
                </a:solidFill>
                <a:ea typeface="Calibri"/>
                <a:cs typeface="Adobe Arabic" pitchFamily="18" charset="-78"/>
              </a:rPr>
              <a:t>إ</a:t>
            </a:r>
            <a:r>
              <a:rPr lang="ar-EG" sz="4400" b="1" dirty="0" err="1" smtClean="0">
                <a:solidFill>
                  <a:srgbClr val="C00000"/>
                </a:solidFill>
                <a:ea typeface="Calibri"/>
                <a:cs typeface="Adobe Arabic" pitchFamily="18" charset="-78"/>
              </a:rPr>
              <a:t>دارية</a:t>
            </a:r>
            <a:endParaRPr lang="en-US" sz="3200" dirty="0">
              <a:solidFill>
                <a:srgbClr val="C00000"/>
              </a:solidFill>
              <a:ea typeface="Calibri"/>
              <a:cs typeface="Adobe Arabic" pitchFamily="18" charset="-78"/>
            </a:endParaRPr>
          </a:p>
        </p:txBody>
      </p:sp>
      <p:pic>
        <p:nvPicPr>
          <p:cNvPr id="3" name="Picture 2"/>
          <p:cNvPicPr>
            <a:picLocks noChangeAspect="1"/>
          </p:cNvPicPr>
          <p:nvPr/>
        </p:nvPicPr>
        <p:blipFill rotWithShape="1">
          <a:blip r:embed="rId2"/>
          <a:srcRect t="3492" b="608"/>
          <a:stretch/>
        </p:blipFill>
        <p:spPr>
          <a:xfrm>
            <a:off x="2743200" y="1957362"/>
            <a:ext cx="7340436" cy="4800600"/>
          </a:xfrm>
          <a:prstGeom prst="rect">
            <a:avLst/>
          </a:prstGeom>
          <a:ln>
            <a:noFill/>
          </a:ln>
          <a:effectLst>
            <a:softEdge rad="112500"/>
          </a:effectLst>
        </p:spPr>
      </p:pic>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4876800" y="1716667"/>
            <a:ext cx="6112705" cy="4594078"/>
          </a:xfrm>
          <a:prstGeom prst="rect">
            <a:avLst/>
          </a:prstGeom>
        </p:spPr>
        <p:txBody>
          <a:bodyPr wrap="square">
            <a:spAutoFit/>
          </a:bodyPr>
          <a:lstStyle/>
          <a:p>
            <a:pPr algn="just" rtl="1">
              <a:lnSpc>
                <a:spcPct val="115000"/>
              </a:lnSpc>
              <a:spcAft>
                <a:spcPts val="1000"/>
              </a:spcAft>
            </a:pPr>
            <a:r>
              <a:rPr lang="ar-EG" sz="2800" b="1" dirty="0">
                <a:latin typeface="Calibri"/>
                <a:ea typeface="Calibri"/>
                <a:cs typeface="Adobe Arabic" pitchFamily="18" charset="-78"/>
              </a:rPr>
              <a:t> </a:t>
            </a:r>
            <a:endParaRPr lang="en-US" sz="1200" dirty="0">
              <a:latin typeface="Calibri"/>
              <a:ea typeface="Calibri"/>
              <a:cs typeface="Adobe Arabic" pitchFamily="18" charset="-78"/>
            </a:endParaRPr>
          </a:p>
          <a:p>
            <a:pPr marL="342900" indent="-342900" algn="just" rtl="1">
              <a:lnSpc>
                <a:spcPct val="150000"/>
              </a:lnSpc>
              <a:buClr>
                <a:schemeClr val="accent2">
                  <a:lumMod val="75000"/>
                </a:schemeClr>
              </a:buClr>
              <a:buFont typeface="Wingdings" panose="05000000000000000000" pitchFamily="2" charset="2"/>
              <a:buChar char="Ø"/>
            </a:pPr>
            <a:r>
              <a:rPr lang="ar-SA" sz="2400" b="1" dirty="0">
                <a:latin typeface="Adobe Arabic" pitchFamily="18" charset="-78"/>
                <a:ea typeface="Times New Roman"/>
                <a:cs typeface="Adobe Arabic" pitchFamily="18" charset="-78"/>
              </a:rPr>
              <a:t>الكتابة الإبداعية</a:t>
            </a:r>
            <a:endParaRPr lang="en-US" sz="2400" b="1" dirty="0">
              <a:latin typeface="Adobe Arabic" pitchFamily="18" charset="-78"/>
              <a:cs typeface="Adobe Arabic" pitchFamily="18" charset="-78"/>
            </a:endParaRPr>
          </a:p>
          <a:p>
            <a:pPr marL="342900" indent="-342900" algn="just" rtl="1">
              <a:lnSpc>
                <a:spcPct val="150000"/>
              </a:lnSpc>
              <a:buClr>
                <a:schemeClr val="accent2">
                  <a:lumMod val="75000"/>
                </a:schemeClr>
              </a:buClr>
              <a:buFont typeface="Wingdings" panose="05000000000000000000" pitchFamily="2" charset="2"/>
              <a:buChar char="Ø"/>
            </a:pPr>
            <a:r>
              <a:rPr lang="ar-EG" sz="2400" b="1" dirty="0">
                <a:latin typeface="Adobe Arabic" pitchFamily="18" charset="-78"/>
                <a:ea typeface="Times New Roman"/>
                <a:cs typeface="Adobe Arabic" pitchFamily="18" charset="-78"/>
              </a:rPr>
              <a:t>أهمية الكتابة الإدارية</a:t>
            </a:r>
            <a:endParaRPr lang="en-US" sz="2400" b="1" dirty="0">
              <a:latin typeface="Adobe Arabic" pitchFamily="18" charset="-78"/>
              <a:cs typeface="Adobe Arabic" pitchFamily="18" charset="-78"/>
            </a:endParaRPr>
          </a:p>
          <a:p>
            <a:pPr marL="342900" indent="-342900" algn="just" rtl="1">
              <a:lnSpc>
                <a:spcPct val="150000"/>
              </a:lnSpc>
              <a:buClr>
                <a:schemeClr val="accent2">
                  <a:lumMod val="75000"/>
                </a:schemeClr>
              </a:buClr>
              <a:buFont typeface="Wingdings" panose="05000000000000000000" pitchFamily="2" charset="2"/>
              <a:buChar char="Ø"/>
            </a:pPr>
            <a:r>
              <a:rPr lang="ar-EG" sz="2400" b="1" dirty="0">
                <a:latin typeface="Adobe Arabic" pitchFamily="18" charset="-78"/>
                <a:ea typeface="Times New Roman"/>
                <a:cs typeface="Adobe Arabic" pitchFamily="18" charset="-78"/>
              </a:rPr>
              <a:t>خطوات هامة في عملية الكتابة الإدارية</a:t>
            </a:r>
            <a:endParaRPr lang="en-US" sz="2400" b="1" dirty="0">
              <a:latin typeface="Adobe Arabic" pitchFamily="18" charset="-78"/>
              <a:cs typeface="Adobe Arabic" pitchFamily="18" charset="-78"/>
            </a:endParaRPr>
          </a:p>
          <a:p>
            <a:pPr marL="342900" indent="-342900" algn="just" rtl="1">
              <a:lnSpc>
                <a:spcPct val="150000"/>
              </a:lnSpc>
              <a:buClr>
                <a:schemeClr val="accent2">
                  <a:lumMod val="75000"/>
                </a:schemeClr>
              </a:buClr>
              <a:buFont typeface="Wingdings" panose="05000000000000000000" pitchFamily="2" charset="2"/>
              <a:buChar char="Ø"/>
            </a:pPr>
            <a:r>
              <a:rPr lang="ar-SA" sz="2400" b="1" dirty="0">
                <a:latin typeface="Adobe Arabic" pitchFamily="18" charset="-78"/>
                <a:ea typeface="Times New Roman"/>
                <a:cs typeface="Adobe Arabic" pitchFamily="18" charset="-78"/>
              </a:rPr>
              <a:t>أهداف الكتابة الإدارية</a:t>
            </a:r>
            <a:endParaRPr lang="en-US" sz="2400" b="1" dirty="0">
              <a:latin typeface="Adobe Arabic" pitchFamily="18" charset="-78"/>
              <a:cs typeface="Adobe Arabic" pitchFamily="18" charset="-78"/>
            </a:endParaRPr>
          </a:p>
          <a:p>
            <a:pPr marL="342900" indent="-342900" algn="just" rtl="1">
              <a:lnSpc>
                <a:spcPct val="150000"/>
              </a:lnSpc>
              <a:buClr>
                <a:schemeClr val="accent2">
                  <a:lumMod val="75000"/>
                </a:schemeClr>
              </a:buClr>
              <a:buFont typeface="Wingdings" panose="05000000000000000000" pitchFamily="2" charset="2"/>
              <a:buChar char="Ø"/>
            </a:pPr>
            <a:r>
              <a:rPr lang="ar-SA" sz="2400" b="1" dirty="0">
                <a:latin typeface="Adobe Arabic" pitchFamily="18" charset="-78"/>
                <a:ea typeface="Times New Roman"/>
                <a:cs typeface="Adobe Arabic" pitchFamily="18" charset="-78"/>
              </a:rPr>
              <a:t>العوامل المشتركة بين الكتابة الإدارية والكتابة الإبداعية</a:t>
            </a:r>
            <a:endParaRPr lang="en-US" sz="2400" b="1" dirty="0">
              <a:latin typeface="Adobe Arabic" pitchFamily="18" charset="-78"/>
              <a:cs typeface="Adobe Arabic" pitchFamily="18" charset="-78"/>
            </a:endParaRPr>
          </a:p>
          <a:p>
            <a:pPr marL="342900" indent="-342900" algn="just" rtl="1">
              <a:lnSpc>
                <a:spcPct val="150000"/>
              </a:lnSpc>
              <a:buClr>
                <a:schemeClr val="accent2">
                  <a:lumMod val="75000"/>
                </a:schemeClr>
              </a:buClr>
              <a:buFont typeface="Wingdings" panose="05000000000000000000" pitchFamily="2" charset="2"/>
              <a:buChar char="Ø"/>
            </a:pPr>
            <a:r>
              <a:rPr lang="ar-SA" sz="2400" b="1" dirty="0">
                <a:latin typeface="Adobe Arabic" pitchFamily="18" charset="-78"/>
                <a:ea typeface="Times New Roman"/>
                <a:cs typeface="Adobe Arabic" pitchFamily="18" charset="-78"/>
              </a:rPr>
              <a:t>خصائص الكتابة الإدارية</a:t>
            </a:r>
            <a:endParaRPr lang="en-US" sz="2400" b="1" dirty="0">
              <a:latin typeface="Adobe Arabic" pitchFamily="18" charset="-78"/>
              <a:cs typeface="Adobe Arabic" pitchFamily="18" charset="-78"/>
            </a:endParaRPr>
          </a:p>
          <a:p>
            <a:pPr marL="342900" indent="-342900" algn="just" rtl="1">
              <a:lnSpc>
                <a:spcPct val="150000"/>
              </a:lnSpc>
              <a:buClr>
                <a:schemeClr val="accent2">
                  <a:lumMod val="75000"/>
                </a:schemeClr>
              </a:buClr>
              <a:buFont typeface="Wingdings" panose="05000000000000000000" pitchFamily="2" charset="2"/>
              <a:buChar char="Ø"/>
            </a:pPr>
            <a:r>
              <a:rPr lang="ar-SA" sz="2400" b="1" dirty="0">
                <a:latin typeface="Adobe Arabic" pitchFamily="18" charset="-78"/>
                <a:ea typeface="Times New Roman"/>
                <a:cs typeface="Adobe Arabic" pitchFamily="18" charset="-78"/>
              </a:rPr>
              <a:t>خصائص الكتابة الإبداعية</a:t>
            </a:r>
            <a:endParaRPr lang="en-US" sz="2400" b="1" dirty="0">
              <a:latin typeface="Adobe Arabic" pitchFamily="18" charset="-78"/>
              <a:cs typeface="Adobe Arabic" pitchFamily="18" charset="-78"/>
            </a:endParaRPr>
          </a:p>
        </p:txBody>
      </p:sp>
      <p:pic>
        <p:nvPicPr>
          <p:cNvPr id="7" name="Picture 6" descr="D:\حقايب\حقائب شهر 5\صور التميز الوظيفي\images (1).jpg"/>
          <p:cNvPicPr/>
          <p:nvPr/>
        </p:nvPicPr>
        <p:blipFill>
          <a:blip r:embed="rId2">
            <a:extLst>
              <a:ext uri="{28A0092B-C50C-407E-A947-70E740481C1C}">
                <a14:useLocalDpi xmlns:a14="http://schemas.microsoft.com/office/drawing/2010/main" val="0"/>
              </a:ext>
            </a:extLst>
          </a:blip>
          <a:srcRect/>
          <a:stretch>
            <a:fillRect/>
          </a:stretch>
        </p:blipFill>
        <p:spPr bwMode="auto">
          <a:xfrm>
            <a:off x="457200" y="2667000"/>
            <a:ext cx="4267200" cy="28442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Cloud 2"/>
          <p:cNvSpPr/>
          <p:nvPr/>
        </p:nvSpPr>
        <p:spPr>
          <a:xfrm>
            <a:off x="7162800" y="685800"/>
            <a:ext cx="4648200" cy="1371600"/>
          </a:xfrm>
          <a:prstGeom prst="cloud">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4000" b="1" dirty="0" smtClean="0">
                <a:solidFill>
                  <a:schemeClr val="accent2">
                    <a:lumMod val="75000"/>
                  </a:schemeClr>
                </a:solidFill>
                <a:cs typeface="Adobe Arabic" pitchFamily="18" charset="-78"/>
              </a:rPr>
              <a:t>الجلسة </a:t>
            </a:r>
            <a:r>
              <a:rPr lang="ar-EG" sz="4000" b="1" dirty="0" smtClean="0">
                <a:solidFill>
                  <a:schemeClr val="accent2">
                    <a:lumMod val="75000"/>
                  </a:schemeClr>
                </a:solidFill>
                <a:cs typeface="Adobe Arabic" pitchFamily="18" charset="-78"/>
              </a:rPr>
              <a:t>الأولى </a:t>
            </a:r>
            <a:endParaRPr lang="en-US" sz="4000" b="1" dirty="0">
              <a:solidFill>
                <a:schemeClr val="accent2">
                  <a:lumMod val="75000"/>
                </a:schemeClr>
              </a:solidFill>
            </a:endParaRPr>
          </a:p>
        </p:txBody>
      </p:sp>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2673928" y="725959"/>
            <a:ext cx="7232073" cy="2031325"/>
          </a:xfrm>
          <a:prstGeom prst="rect">
            <a:avLst/>
          </a:prstGeom>
        </p:spPr>
        <p:txBody>
          <a:bodyPr wrap="square">
            <a:spAutoFit/>
          </a:bodyPr>
          <a:lstStyle/>
          <a:p>
            <a:pPr algn="ctr" rtl="1">
              <a:lnSpc>
                <a:spcPct val="90000"/>
              </a:lnSpc>
            </a:pPr>
            <a:r>
              <a:rPr lang="ar-EG" sz="2800" b="1" u="sng" dirty="0">
                <a:solidFill>
                  <a:srgbClr val="C00000"/>
                </a:solidFill>
                <a:ea typeface="Times New Roman"/>
                <a:cs typeface="Adobe Arabic" pitchFamily="18" charset="-78"/>
              </a:rPr>
              <a:t>نشاط -3-</a:t>
            </a:r>
            <a:endParaRPr lang="en-US" sz="2800" dirty="0">
              <a:solidFill>
                <a:srgbClr val="C00000"/>
              </a:solidFill>
            </a:endParaRPr>
          </a:p>
          <a:p>
            <a:pPr algn="ctr" rtl="1">
              <a:lnSpc>
                <a:spcPct val="90000"/>
              </a:lnSpc>
            </a:pPr>
            <a:r>
              <a:rPr lang="ar-EG" sz="2800" b="1" u="sng" dirty="0">
                <a:solidFill>
                  <a:srgbClr val="C00000"/>
                </a:solidFill>
                <a:ea typeface="Times New Roman"/>
                <a:cs typeface="Adobe Arabic" pitchFamily="18" charset="-78"/>
              </a:rPr>
              <a:t>فردي-راي حر</a:t>
            </a:r>
            <a:endParaRPr lang="en-US" sz="2800" dirty="0">
              <a:solidFill>
                <a:srgbClr val="C00000"/>
              </a:solidFill>
            </a:endParaRPr>
          </a:p>
          <a:p>
            <a:pPr algn="ctr" rtl="1">
              <a:lnSpc>
                <a:spcPct val="90000"/>
              </a:lnSpc>
            </a:pPr>
            <a:r>
              <a:rPr lang="ar-EG" sz="2800" b="1" dirty="0">
                <a:solidFill>
                  <a:srgbClr val="C00000"/>
                </a:solidFill>
                <a:ea typeface="Times New Roman"/>
                <a:cs typeface="Adobe Arabic" pitchFamily="18" charset="-78"/>
              </a:rPr>
              <a:t> </a:t>
            </a:r>
            <a:endParaRPr lang="en-US" sz="2800" dirty="0"/>
          </a:p>
          <a:p>
            <a:pPr algn="ctr" rtl="1">
              <a:lnSpc>
                <a:spcPct val="90000"/>
              </a:lnSpc>
            </a:pPr>
            <a:r>
              <a:rPr lang="ar-EG" sz="2800" b="1" dirty="0">
                <a:ea typeface="Times New Roman"/>
                <a:cs typeface="Adobe Arabic" pitchFamily="18" charset="-78"/>
              </a:rPr>
              <a:t>عزيزي المتدرب</a:t>
            </a:r>
            <a:r>
              <a:rPr lang="ar-EG" sz="2800" b="1" dirty="0" smtClean="0">
                <a:ea typeface="Times New Roman"/>
                <a:cs typeface="Adobe Arabic" pitchFamily="18" charset="-78"/>
              </a:rPr>
              <a:t>:</a:t>
            </a:r>
            <a:endParaRPr lang="ar-JO" sz="2800" b="1" dirty="0" smtClean="0">
              <a:ea typeface="Times New Roman"/>
              <a:cs typeface="Adobe Arabic" pitchFamily="18" charset="-78"/>
            </a:endParaRPr>
          </a:p>
          <a:p>
            <a:pPr algn="ctr" rtl="1">
              <a:lnSpc>
                <a:spcPct val="90000"/>
              </a:lnSpc>
            </a:pPr>
            <a:r>
              <a:rPr lang="ar-JO" sz="2800" b="1" dirty="0" smtClean="0">
                <a:ea typeface="Times New Roman"/>
                <a:cs typeface="Adobe Arabic" pitchFamily="18" charset="-78"/>
              </a:rPr>
              <a:t>أ</a:t>
            </a:r>
            <a:r>
              <a:rPr lang="ar-EG" sz="2800" b="1" dirty="0" smtClean="0">
                <a:ea typeface="Times New Roman"/>
                <a:cs typeface="Adobe Arabic" pitchFamily="18" charset="-78"/>
              </a:rPr>
              <a:t>ذكر </a:t>
            </a:r>
            <a:r>
              <a:rPr lang="ar-EG" sz="2800" b="1" dirty="0">
                <a:ea typeface="Times New Roman"/>
                <a:cs typeface="Adobe Arabic" pitchFamily="18" charset="-78"/>
              </a:rPr>
              <a:t>ماتعرفه عن أهمية الكتابة الادارية</a:t>
            </a:r>
            <a:r>
              <a:rPr lang="ar-EG" sz="2800" b="1" dirty="0" smtClean="0">
                <a:ea typeface="Times New Roman"/>
                <a:cs typeface="Adobe Arabic" pitchFamily="18" charset="-78"/>
              </a:rPr>
              <a:t>؟</a:t>
            </a:r>
            <a:endParaRPr lang="en-US" sz="2800" dirty="0"/>
          </a:p>
        </p:txBody>
      </p:sp>
      <p:pic>
        <p:nvPicPr>
          <p:cNvPr id="4" name="Picture 3" descr="D:\حقايب\حقائب شهر 5\صور الازمة\images (18).jpg"/>
          <p:cNvPicPr/>
          <p:nvPr/>
        </p:nvPicPr>
        <p:blipFill>
          <a:blip r:embed="rId2">
            <a:extLst>
              <a:ext uri="{28A0092B-C50C-407E-A947-70E740481C1C}">
                <a14:useLocalDpi xmlns:a14="http://schemas.microsoft.com/office/drawing/2010/main" val="0"/>
              </a:ext>
            </a:extLst>
          </a:blip>
          <a:srcRect/>
          <a:stretch>
            <a:fillRect/>
          </a:stretch>
        </p:blipFill>
        <p:spPr bwMode="auto">
          <a:xfrm>
            <a:off x="4267200" y="2971800"/>
            <a:ext cx="4206790" cy="3134995"/>
          </a:xfrm>
          <a:prstGeom prst="rect">
            <a:avLst/>
          </a:prstGeom>
          <a:noFill/>
          <a:ln>
            <a:noFill/>
          </a:ln>
        </p:spPr>
      </p:pic>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8077200" y="1981200"/>
            <a:ext cx="3297698" cy="156966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9600" b="1" i="0" u="none" strike="noStrike" kern="1200" cap="none" spc="0" normalizeH="0" baseline="0" noProof="0" dirty="0">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Aldhabi" panose="01000000000000000000" pitchFamily="2" charset="-78"/>
                <a:ea typeface="+mn-ea"/>
                <a:cs typeface="Aldhabi" panose="01000000000000000000" pitchFamily="2" charset="-78"/>
              </a:rPr>
              <a:t>فيديو تدريبيي</a:t>
            </a: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7" name="Picture 6"/>
          <p:cNvPicPr>
            <a:picLocks noChangeAspect="1"/>
          </p:cNvPicPr>
          <p:nvPr/>
        </p:nvPicPr>
        <p:blipFill>
          <a:blip r:embed="rId2"/>
          <a:stretch>
            <a:fillRect/>
          </a:stretch>
        </p:blipFill>
        <p:spPr>
          <a:xfrm>
            <a:off x="762000" y="1828800"/>
            <a:ext cx="7105610" cy="4235129"/>
          </a:xfrm>
          <a:prstGeom prst="rect">
            <a:avLst/>
          </a:prstGeom>
        </p:spPr>
      </p:pic>
    </p:spTree>
    <p:extLst>
      <p:ext uri="{BB962C8B-B14F-4D97-AF65-F5344CB8AC3E}">
        <p14:creationId xmlns:p14="http://schemas.microsoft.com/office/powerpoint/2010/main" val="420788242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10281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4" name="Picture 3" descr="D:\حقايب\حقائب شهر 5\صور التميز الوظيفي\تنزيل (30).jpg"/>
          <p:cNvPicPr/>
          <p:nvPr/>
        </p:nvPicPr>
        <p:blipFill>
          <a:blip r:embed="rId2">
            <a:extLst>
              <a:ext uri="{28A0092B-C50C-407E-A947-70E740481C1C}">
                <a14:useLocalDpi xmlns:a14="http://schemas.microsoft.com/office/drawing/2010/main" val="0"/>
              </a:ext>
            </a:extLst>
          </a:blip>
          <a:srcRect/>
          <a:stretch>
            <a:fillRect/>
          </a:stretch>
        </p:blipFill>
        <p:spPr bwMode="auto">
          <a:xfrm>
            <a:off x="762000" y="2590800"/>
            <a:ext cx="3124200" cy="28194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Rectangle 3"/>
          <p:cNvSpPr>
            <a:spLocks noChangeArrowheads="1"/>
          </p:cNvSpPr>
          <p:nvPr/>
        </p:nvSpPr>
        <p:spPr bwMode="auto">
          <a:xfrm>
            <a:off x="4724400" y="2057400"/>
            <a:ext cx="6661122"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eaLnBrk="0" fontAlgn="base" hangingPunct="0">
              <a:spcBef>
                <a:spcPct val="0"/>
              </a:spcBef>
              <a:spcAft>
                <a:spcPct val="0"/>
              </a:spcAft>
            </a:pPr>
            <a:r>
              <a:rPr lang="ar-SA" sz="2400" dirty="0">
                <a:latin typeface="Adobe Arabic" pitchFamily="18" charset="-78"/>
                <a:ea typeface="Calibri" pitchFamily="34" charset="0"/>
                <a:cs typeface="Adobe Arabic" pitchFamily="18" charset="-78"/>
              </a:rPr>
              <a:t>هي الكتابة التي تعبر عن شخصية الكاتب </a:t>
            </a:r>
            <a:r>
              <a:rPr lang="ar-SA" sz="2400" dirty="0" smtClean="0">
                <a:latin typeface="Adobe Arabic" pitchFamily="18" charset="-78"/>
                <a:ea typeface="Calibri" pitchFamily="34" charset="0"/>
                <a:cs typeface="Adobe Arabic" pitchFamily="18" charset="-78"/>
              </a:rPr>
              <a:t>وآراؤه ،وميوله </a:t>
            </a:r>
            <a:r>
              <a:rPr lang="ar-SA" sz="2400" dirty="0">
                <a:latin typeface="Adobe Arabic" pitchFamily="18" charset="-78"/>
                <a:ea typeface="Calibri" pitchFamily="34" charset="0"/>
                <a:cs typeface="Adobe Arabic" pitchFamily="18" charset="-78"/>
              </a:rPr>
              <a:t>واهتماماته ومايصاحبها من انفعالات وتجارب إنسانية من وجدانه وعقله </a:t>
            </a:r>
            <a:endParaRPr lang="ar-EG" sz="2400" dirty="0">
              <a:latin typeface="Adobe Arabic" pitchFamily="18" charset="-78"/>
              <a:ea typeface="Calibri" pitchFamily="34" charset="0"/>
              <a:cs typeface="Adobe Arabic" pitchFamily="18" charset="-78"/>
            </a:endParaRPr>
          </a:p>
          <a:p>
            <a:pPr algn="just" rtl="1" eaLnBrk="0" fontAlgn="base" hangingPunct="0">
              <a:spcBef>
                <a:spcPct val="0"/>
              </a:spcBef>
              <a:spcAft>
                <a:spcPct val="0"/>
              </a:spcAft>
            </a:pPr>
            <a:r>
              <a:rPr lang="ar-SA" sz="2400" dirty="0" smtClean="0">
                <a:latin typeface="Adobe Arabic" pitchFamily="18" charset="-78"/>
                <a:ea typeface="Calibri" pitchFamily="34" charset="0"/>
                <a:cs typeface="Adobe Arabic" pitchFamily="18" charset="-78"/>
              </a:rPr>
              <a:t>،وهي </a:t>
            </a:r>
            <a:r>
              <a:rPr lang="ar-SA" sz="2400" dirty="0">
                <a:latin typeface="Adobe Arabic" pitchFamily="18" charset="-78"/>
                <a:ea typeface="Calibri" pitchFamily="34" charset="0"/>
                <a:cs typeface="Adobe Arabic" pitchFamily="18" charset="-78"/>
              </a:rPr>
              <a:t>كما قيل : (الكتابة الابداعيه ابتكار لا تقليد وتأليف لا تكرار تختلف من شخص لاخر حسب مايتوفر لكل منهم مهارات خاصه</a:t>
            </a:r>
            <a:endParaRPr lang="ar-EG" sz="2400" dirty="0">
              <a:latin typeface="Adobe Arabic" pitchFamily="18" charset="-78"/>
              <a:ea typeface="Calibri" pitchFamily="34" charset="0"/>
              <a:cs typeface="Adobe Arabic" pitchFamily="18" charset="-78"/>
            </a:endParaRPr>
          </a:p>
          <a:p>
            <a:pPr algn="just" rtl="1" eaLnBrk="0" fontAlgn="base" hangingPunct="0">
              <a:spcBef>
                <a:spcPct val="0"/>
              </a:spcBef>
              <a:spcAft>
                <a:spcPct val="0"/>
              </a:spcAft>
            </a:pPr>
            <a:r>
              <a:rPr lang="ar-SA" sz="2400" dirty="0">
                <a:latin typeface="Adobe Arabic" pitchFamily="18" charset="-78"/>
                <a:ea typeface="Calibri" pitchFamily="34" charset="0"/>
                <a:cs typeface="Adobe Arabic" pitchFamily="18" charset="-78"/>
              </a:rPr>
              <a:t> وخبرات سابقه وقدرات لغوية ومواهب أدبية وهي تبدأ فطرية ثم تنمو بالتدريب والممارسة وكثرة الاطلاع .</a:t>
            </a:r>
            <a:endParaRPr lang="ar-SA" sz="2400" dirty="0">
              <a:latin typeface="Adobe Arabic" pitchFamily="18" charset="-78"/>
              <a:cs typeface="Adobe Arabic" pitchFamily="18" charset="-78"/>
            </a:endParaRPr>
          </a:p>
        </p:txBody>
      </p:sp>
      <p:sp>
        <p:nvSpPr>
          <p:cNvPr id="6" name="Snip Diagonal Corner Rectangle 5"/>
          <p:cNvSpPr/>
          <p:nvPr/>
        </p:nvSpPr>
        <p:spPr>
          <a:xfrm>
            <a:off x="8153400" y="685800"/>
            <a:ext cx="3096491" cy="914400"/>
          </a:xfrm>
          <a:prstGeom prst="snip2DiagRect">
            <a:avLst/>
          </a:prstGeom>
          <a:solidFill>
            <a:schemeClr val="bg1">
              <a:lumMod val="95000"/>
            </a:schemeClr>
          </a:solidFill>
        </p:spPr>
        <p:style>
          <a:lnRef idx="1">
            <a:schemeClr val="accent5"/>
          </a:lnRef>
          <a:fillRef idx="2">
            <a:schemeClr val="accent5"/>
          </a:fillRef>
          <a:effectRef idx="1">
            <a:schemeClr val="accent5"/>
          </a:effectRef>
          <a:fontRef idx="minor">
            <a:schemeClr val="dk1"/>
          </a:fontRef>
        </p:style>
        <p:txBody>
          <a:bodyPr rtlCol="1" anchor="ctr"/>
          <a:lstStyle/>
          <a:p>
            <a:pPr lvl="0" algn="ctr" rtl="1" fontAlgn="base">
              <a:spcBef>
                <a:spcPct val="0"/>
              </a:spcBef>
              <a:spcAft>
                <a:spcPct val="0"/>
              </a:spcAft>
            </a:pPr>
            <a:r>
              <a:rPr lang="ar-SA" sz="3200" b="1" dirty="0">
                <a:solidFill>
                  <a:srgbClr val="C00000"/>
                </a:solidFill>
                <a:latin typeface="Adobe Arabic" pitchFamily="18" charset="-78"/>
                <a:ea typeface="Calibri" pitchFamily="34" charset="0"/>
                <a:cs typeface="Adobe Arabic" pitchFamily="18" charset="-78"/>
              </a:rPr>
              <a:t>الكتابة الإبداعية</a:t>
            </a:r>
            <a:endParaRPr lang="en-US" sz="3200" dirty="0">
              <a:solidFill>
                <a:prstClr val="black"/>
              </a:solidFill>
              <a:latin typeface="Adobe Arabic" pitchFamily="18" charset="-78"/>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3810000" y="1905000"/>
            <a:ext cx="7670800" cy="3136243"/>
          </a:xfrm>
          <a:prstGeom prst="rect">
            <a:avLst/>
          </a:prstGeom>
        </p:spPr>
        <p:txBody>
          <a:bodyPr wrap="square">
            <a:spAutoFit/>
          </a:bodyPr>
          <a:lstStyle/>
          <a:p>
            <a:pPr marL="342900" indent="-342900" algn="just" rtl="1">
              <a:lnSpc>
                <a:spcPct val="115000"/>
              </a:lnSpc>
              <a:buClr>
                <a:srgbClr val="C00000"/>
              </a:buClr>
              <a:buFont typeface="Symbol"/>
              <a:buChar char=""/>
            </a:pPr>
            <a:r>
              <a:rPr lang="ar-SA" sz="2800" dirty="0">
                <a:latin typeface="Adobe Arabic" pitchFamily="18" charset="-78"/>
                <a:ea typeface="Calibri"/>
                <a:cs typeface="Adobe Arabic" pitchFamily="18" charset="-78"/>
              </a:rPr>
              <a:t>تنبع أهمية الكتابة الإدارية ( الوظيفية)  من كونها تعد الأداة التي توثق المعارف الإنسانية والعملية في جميع مناحي الحياه حيث يمكن نقلها زمانيا لتصبح المعلومات في متناول الجميع .</a:t>
            </a:r>
            <a:endParaRPr lang="en-US" sz="2800" dirty="0">
              <a:latin typeface="Adobe Arabic" pitchFamily="18" charset="-78"/>
              <a:ea typeface="Calibri"/>
              <a:cs typeface="Adobe Arabic" pitchFamily="18" charset="-78"/>
            </a:endParaRPr>
          </a:p>
          <a:p>
            <a:pPr marL="342900" indent="-342900" algn="just" rtl="1">
              <a:lnSpc>
                <a:spcPct val="115000"/>
              </a:lnSpc>
              <a:buClr>
                <a:srgbClr val="C00000"/>
              </a:buClr>
              <a:buFont typeface="Symbol"/>
              <a:buChar char=""/>
            </a:pPr>
            <a:r>
              <a:rPr lang="ar-SA" sz="2800" dirty="0">
                <a:latin typeface="Adobe Arabic" pitchFamily="18" charset="-78"/>
                <a:ea typeface="Calibri"/>
                <a:cs typeface="Adobe Arabic" pitchFamily="18" charset="-78"/>
              </a:rPr>
              <a:t>وسيلة للاتصال بالاخرين .</a:t>
            </a:r>
            <a:endParaRPr lang="en-US" sz="2800" dirty="0">
              <a:latin typeface="Adobe Arabic" pitchFamily="18" charset="-78"/>
              <a:ea typeface="Calibri"/>
              <a:cs typeface="Adobe Arabic" pitchFamily="18" charset="-78"/>
            </a:endParaRPr>
          </a:p>
          <a:p>
            <a:pPr marL="342900" indent="-342900" algn="just" rtl="1">
              <a:lnSpc>
                <a:spcPct val="115000"/>
              </a:lnSpc>
              <a:buClr>
                <a:srgbClr val="C00000"/>
              </a:buClr>
              <a:buFont typeface="Symbol"/>
              <a:buChar char=""/>
            </a:pPr>
            <a:r>
              <a:rPr lang="ar-SA" sz="2800" dirty="0">
                <a:latin typeface="Adobe Arabic" pitchFamily="18" charset="-78"/>
                <a:ea typeface="Calibri"/>
                <a:cs typeface="Adobe Arabic" pitchFamily="18" charset="-78"/>
              </a:rPr>
              <a:t>الكتابة السليمة احدى شروط النجاح في العمل الإداري .</a:t>
            </a:r>
            <a:endParaRPr lang="en-US" sz="2800" dirty="0">
              <a:latin typeface="Adobe Arabic" pitchFamily="18" charset="-78"/>
              <a:ea typeface="Calibri"/>
              <a:cs typeface="Adobe Arabic" pitchFamily="18" charset="-78"/>
            </a:endParaRPr>
          </a:p>
          <a:p>
            <a:pPr marL="457200" algn="just" rtl="1">
              <a:lnSpc>
                <a:spcPct val="115000"/>
              </a:lnSpc>
              <a:spcAft>
                <a:spcPts val="1000"/>
              </a:spcAft>
            </a:pPr>
            <a:r>
              <a:rPr lang="en-US" sz="3200" dirty="0">
                <a:latin typeface="Adobe Arabic" pitchFamily="18" charset="-78"/>
                <a:ea typeface="Calibri"/>
                <a:cs typeface="Adobe Arabic" pitchFamily="18" charset="-78"/>
              </a:rPr>
              <a:t> </a:t>
            </a:r>
          </a:p>
        </p:txBody>
      </p:sp>
      <p:sp>
        <p:nvSpPr>
          <p:cNvPr id="4" name="Snip Diagonal Corner Rectangle 3"/>
          <p:cNvSpPr/>
          <p:nvPr/>
        </p:nvSpPr>
        <p:spPr>
          <a:xfrm>
            <a:off x="7239000" y="457200"/>
            <a:ext cx="3423228" cy="914400"/>
          </a:xfrm>
          <a:prstGeom prst="snip2DiagRect">
            <a:avLst/>
          </a:prstGeom>
          <a:solidFill>
            <a:schemeClr val="bg1">
              <a:lumMod val="85000"/>
            </a:schemeClr>
          </a:solidFill>
        </p:spPr>
        <p:style>
          <a:lnRef idx="1">
            <a:schemeClr val="accent5"/>
          </a:lnRef>
          <a:fillRef idx="2">
            <a:schemeClr val="accent5"/>
          </a:fillRef>
          <a:effectRef idx="1">
            <a:schemeClr val="accent5"/>
          </a:effectRef>
          <a:fontRef idx="minor">
            <a:schemeClr val="dk1"/>
          </a:fontRef>
        </p:style>
        <p:txBody>
          <a:bodyPr rtlCol="1" anchor="ctr"/>
          <a:lstStyle/>
          <a:p>
            <a:pPr lvl="0" algn="r" rtl="1" fontAlgn="base">
              <a:spcBef>
                <a:spcPct val="0"/>
              </a:spcBef>
              <a:spcAft>
                <a:spcPct val="0"/>
              </a:spcAft>
            </a:pPr>
            <a:r>
              <a:rPr lang="ar-SA" sz="3200" b="1" dirty="0">
                <a:solidFill>
                  <a:srgbClr val="C00000"/>
                </a:solidFill>
                <a:latin typeface="Calibri"/>
                <a:ea typeface="Calibri"/>
                <a:cs typeface="Adobe Arabic" pitchFamily="18" charset="-78"/>
              </a:rPr>
              <a:t>أهمية</a:t>
            </a:r>
            <a:r>
              <a:rPr lang="ar-EG" sz="3200" b="1" dirty="0">
                <a:solidFill>
                  <a:srgbClr val="C00000"/>
                </a:solidFill>
                <a:latin typeface="Calibri"/>
                <a:ea typeface="Calibri"/>
                <a:cs typeface="Adobe Arabic" pitchFamily="18" charset="-78"/>
              </a:rPr>
              <a:t> ا</a:t>
            </a:r>
            <a:r>
              <a:rPr lang="ar-SA" sz="3200" b="1" dirty="0">
                <a:solidFill>
                  <a:srgbClr val="C00000"/>
                </a:solidFill>
                <a:latin typeface="Adobe Arabic" pitchFamily="18" charset="-78"/>
                <a:ea typeface="Calibri" pitchFamily="34" charset="0"/>
                <a:cs typeface="Adobe Arabic" pitchFamily="18" charset="-78"/>
              </a:rPr>
              <a:t>لكتابة الإ</a:t>
            </a:r>
            <a:r>
              <a:rPr lang="ar-EG" sz="3200" b="1" dirty="0">
                <a:solidFill>
                  <a:srgbClr val="C00000"/>
                </a:solidFill>
                <a:latin typeface="Adobe Arabic" pitchFamily="18" charset="-78"/>
                <a:ea typeface="Calibri" pitchFamily="34" charset="0"/>
                <a:cs typeface="Adobe Arabic" pitchFamily="18" charset="-78"/>
              </a:rPr>
              <a:t>داري</a:t>
            </a:r>
            <a:r>
              <a:rPr lang="ar-SA" sz="3200" b="1" dirty="0">
                <a:solidFill>
                  <a:srgbClr val="C00000"/>
                </a:solidFill>
                <a:latin typeface="Adobe Arabic" pitchFamily="18" charset="-78"/>
                <a:ea typeface="Calibri" pitchFamily="34" charset="0"/>
                <a:cs typeface="Adobe Arabic" pitchFamily="18" charset="-78"/>
              </a:rPr>
              <a:t>ة</a:t>
            </a:r>
            <a:endParaRPr lang="en-US" sz="3200" dirty="0">
              <a:solidFill>
                <a:prstClr val="black"/>
              </a:solidFill>
              <a:latin typeface="Adobe Arabic" pitchFamily="18" charset="-78"/>
              <a:cs typeface="Adobe Arabic" pitchFamily="18" charset="-78"/>
            </a:endParaRPr>
          </a:p>
        </p:txBody>
      </p:sp>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838200" y="2286000"/>
            <a:ext cx="3581400" cy="3048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Rectangle 3"/>
          <p:cNvSpPr>
            <a:spLocks noChangeArrowheads="1"/>
          </p:cNvSpPr>
          <p:nvPr/>
        </p:nvSpPr>
        <p:spPr bwMode="auto">
          <a:xfrm>
            <a:off x="4419600" y="1752600"/>
            <a:ext cx="7000575"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اكتب ملاحظات او قائمة بالموضوعات التي تساعد على كتابة الفكرة .</a:t>
            </a:r>
            <a:endParaRPr lang="en-US" sz="2800" dirty="0">
              <a:latin typeface="Adobe Arabic" pitchFamily="18" charset="-78"/>
              <a:cs typeface="Adobe Arabic" pitchFamily="18" charset="-78"/>
            </a:endParaRPr>
          </a:p>
          <a:p>
            <a:pPr algn="r"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اكتب مسودة موجزة بالافكار .</a:t>
            </a:r>
            <a:endParaRPr lang="en-US" sz="2800" dirty="0">
              <a:latin typeface="Adobe Arabic" pitchFamily="18" charset="-78"/>
              <a:cs typeface="Adobe Arabic" pitchFamily="18" charset="-78"/>
            </a:endParaRPr>
          </a:p>
          <a:p>
            <a:pPr algn="r"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راجع الخطاب مراجعة أولية .</a:t>
            </a:r>
            <a:endParaRPr lang="en-US" sz="2800" dirty="0">
              <a:latin typeface="Adobe Arabic" pitchFamily="18" charset="-78"/>
              <a:cs typeface="Adobe Arabic" pitchFamily="18" charset="-78"/>
            </a:endParaRPr>
          </a:p>
          <a:p>
            <a:pPr algn="r"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استخدم كلمات وجمل بسيطة .</a:t>
            </a:r>
            <a:endParaRPr lang="en-US" sz="2800" dirty="0">
              <a:latin typeface="Adobe Arabic" pitchFamily="18" charset="-78"/>
              <a:cs typeface="Adobe Arabic" pitchFamily="18" charset="-78"/>
            </a:endParaRPr>
          </a:p>
          <a:p>
            <a:pPr algn="r"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تذكر انك تكتب لتحقيق هدف محدد.</a:t>
            </a:r>
            <a:endParaRPr lang="en-US" sz="2800" dirty="0">
              <a:latin typeface="Adobe Arabic" pitchFamily="18" charset="-78"/>
              <a:cs typeface="Adobe Arabic" pitchFamily="18" charset="-78"/>
            </a:endParaRPr>
          </a:p>
          <a:p>
            <a:pPr algn="r"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التزم بالقواعد النحوية .</a:t>
            </a:r>
            <a:endParaRPr lang="en-US" sz="2800" dirty="0">
              <a:latin typeface="Adobe Arabic" pitchFamily="18" charset="-78"/>
              <a:cs typeface="Adobe Arabic" pitchFamily="18" charset="-78"/>
            </a:endParaRPr>
          </a:p>
          <a:p>
            <a:pPr algn="r"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تجنب الأخطاء الاملائية والطباعية.</a:t>
            </a:r>
            <a:endParaRPr lang="en-US" sz="2800" dirty="0">
              <a:latin typeface="Adobe Arabic" pitchFamily="18" charset="-78"/>
              <a:cs typeface="Adobe Arabic" pitchFamily="18" charset="-78"/>
            </a:endParaRPr>
          </a:p>
          <a:p>
            <a:pPr algn="r"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استخدم علامات الترقيم.</a:t>
            </a:r>
            <a:endParaRPr lang="en-US" sz="2800" dirty="0">
              <a:latin typeface="Adobe Arabic" pitchFamily="18" charset="-78"/>
              <a:cs typeface="Adobe Arabic" pitchFamily="18" charset="-78"/>
            </a:endParaRPr>
          </a:p>
          <a:p>
            <a:pPr algn="r"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راجع الخطاب مراجعه نهائية قبل ارساله للتوقيع والتصدير .</a:t>
            </a:r>
            <a:endParaRPr lang="ar-SA" sz="2800" dirty="0">
              <a:latin typeface="Adobe Arabic" pitchFamily="18" charset="-78"/>
              <a:cs typeface="Adobe Arabic" pitchFamily="18" charset="-78"/>
            </a:endParaRPr>
          </a:p>
        </p:txBody>
      </p:sp>
      <p:sp>
        <p:nvSpPr>
          <p:cNvPr id="6" name="Round Diagonal Corner Rectangle 5"/>
          <p:cNvSpPr/>
          <p:nvPr/>
        </p:nvSpPr>
        <p:spPr>
          <a:xfrm>
            <a:off x="6314775" y="533400"/>
            <a:ext cx="4724400" cy="838200"/>
          </a:xfrm>
          <a:prstGeom prst="round2DiagRect">
            <a:avLst/>
          </a:prstGeom>
          <a:solidFill>
            <a:schemeClr val="bg1">
              <a:lumMod val="95000"/>
            </a:schemeClr>
          </a:solidFill>
        </p:spPr>
        <p:style>
          <a:lnRef idx="1">
            <a:schemeClr val="accent2"/>
          </a:lnRef>
          <a:fillRef idx="2">
            <a:schemeClr val="accent2"/>
          </a:fillRef>
          <a:effectRef idx="1">
            <a:schemeClr val="accent2"/>
          </a:effectRef>
          <a:fontRef idx="minor">
            <a:schemeClr val="dk1"/>
          </a:fontRef>
        </p:style>
        <p:txBody>
          <a:bodyPr rtlCol="1" anchor="ctr"/>
          <a:lstStyle/>
          <a:p>
            <a:pPr lvl="0" algn="r" rtl="1" fontAlgn="base">
              <a:spcBef>
                <a:spcPct val="0"/>
              </a:spcBef>
              <a:spcAft>
                <a:spcPct val="0"/>
              </a:spcAft>
            </a:pPr>
            <a:r>
              <a:rPr lang="ar-SA" sz="2800" b="1" dirty="0">
                <a:solidFill>
                  <a:srgbClr val="C00000"/>
                </a:solidFill>
                <a:latin typeface="Adobe Arabic" pitchFamily="18" charset="-78"/>
                <a:ea typeface="Calibri" pitchFamily="34" charset="0"/>
                <a:cs typeface="Adobe Arabic" pitchFamily="18" charset="-78"/>
              </a:rPr>
              <a:t>خطوات هامة في عملية الكتابة الإدارية </a:t>
            </a:r>
            <a:endParaRPr lang="en-US" sz="2800" dirty="0">
              <a:solidFill>
                <a:prstClr val="black"/>
              </a:solidFill>
              <a:latin typeface="Adobe Arabic" pitchFamily="18" charset="-78"/>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953000" y="1331153"/>
            <a:ext cx="6705600" cy="3493777"/>
          </a:xfrm>
          <a:prstGeom prst="rect">
            <a:avLst/>
          </a:prstGeom>
        </p:spPr>
        <p:txBody>
          <a:bodyPr wrap="square">
            <a:spAutoFit/>
          </a:bodyPr>
          <a:lstStyle/>
          <a:p>
            <a:pPr algn="r" rtl="1">
              <a:spcAft>
                <a:spcPts val="1000"/>
              </a:spcAft>
            </a:pPr>
            <a:r>
              <a:rPr lang="ar-SA" sz="2400" b="1" dirty="0">
                <a:solidFill>
                  <a:srgbClr val="FF0000"/>
                </a:solidFill>
                <a:latin typeface="Adobe Arabic" pitchFamily="18" charset="-78"/>
                <a:ea typeface="Calibri"/>
                <a:cs typeface="Adobe Arabic" pitchFamily="18" charset="-78"/>
              </a:rPr>
              <a:t>تستخدم الكتابة الإدارية في العديد من الأغراض </a:t>
            </a:r>
            <a:r>
              <a:rPr lang="ar-SA" sz="2400" b="1" dirty="0" smtClean="0">
                <a:solidFill>
                  <a:srgbClr val="FF0000"/>
                </a:solidFill>
                <a:latin typeface="Adobe Arabic" pitchFamily="18" charset="-78"/>
                <a:ea typeface="Calibri"/>
                <a:cs typeface="Adobe Arabic" pitchFamily="18" charset="-78"/>
              </a:rPr>
              <a:t>، </a:t>
            </a:r>
            <a:r>
              <a:rPr lang="ar-SA" sz="2400" b="1" dirty="0">
                <a:solidFill>
                  <a:srgbClr val="FF0000"/>
                </a:solidFill>
                <a:latin typeface="Adobe Arabic" pitchFamily="18" charset="-78"/>
                <a:ea typeface="Calibri"/>
                <a:cs typeface="Adobe Arabic" pitchFamily="18" charset="-78"/>
              </a:rPr>
              <a:t>وتحقق أهدافا عدة </a:t>
            </a:r>
            <a:r>
              <a:rPr lang="ar-SA" sz="2400" b="1" dirty="0" smtClean="0">
                <a:solidFill>
                  <a:srgbClr val="FF0000"/>
                </a:solidFill>
                <a:latin typeface="Adobe Arabic" pitchFamily="18" charset="-78"/>
                <a:ea typeface="Calibri"/>
                <a:cs typeface="Adobe Arabic" pitchFamily="18" charset="-78"/>
              </a:rPr>
              <a:t>، </a:t>
            </a:r>
            <a:r>
              <a:rPr lang="ar-SA" sz="2400" b="1" dirty="0">
                <a:solidFill>
                  <a:srgbClr val="FF0000"/>
                </a:solidFill>
                <a:latin typeface="Adobe Arabic" pitchFamily="18" charset="-78"/>
                <a:ea typeface="Calibri"/>
                <a:cs typeface="Adobe Arabic" pitchFamily="18" charset="-78"/>
              </a:rPr>
              <a:t>من أبرزها </a:t>
            </a:r>
            <a:endParaRPr lang="en-US" sz="2400" b="1" dirty="0">
              <a:solidFill>
                <a:srgbClr val="FF0000"/>
              </a:solidFill>
              <a:latin typeface="Adobe Arabic" pitchFamily="18" charset="-78"/>
              <a:ea typeface="Calibri"/>
              <a:cs typeface="Adobe Arabic" pitchFamily="18" charset="-78"/>
            </a:endParaRPr>
          </a:p>
          <a:p>
            <a:pPr marL="342900" indent="-342900" algn="r" rtl="1">
              <a:buClr>
                <a:srgbClr val="C00000"/>
              </a:buClr>
              <a:buFont typeface="Wingdings"/>
              <a:buChar char=""/>
            </a:pPr>
            <a:r>
              <a:rPr lang="ar-SA" sz="2400" dirty="0">
                <a:latin typeface="Adobe Arabic" pitchFamily="18" charset="-78"/>
                <a:ea typeface="Calibri"/>
                <a:cs typeface="Adobe Arabic" pitchFamily="18" charset="-78"/>
              </a:rPr>
              <a:t>تعتبر حلقة وصل رسمية بين العاملين في مجال الإدارة بمختلف المستويات.</a:t>
            </a:r>
            <a:endParaRPr lang="en-US" sz="2400" dirty="0">
              <a:latin typeface="Adobe Arabic" pitchFamily="18" charset="-78"/>
              <a:ea typeface="Calibri"/>
              <a:cs typeface="Adobe Arabic" pitchFamily="18" charset="-78"/>
            </a:endParaRPr>
          </a:p>
          <a:p>
            <a:pPr marL="342900" indent="-342900" algn="r" rtl="1">
              <a:buClr>
                <a:srgbClr val="C00000"/>
              </a:buClr>
              <a:buFont typeface="Wingdings"/>
              <a:buChar char=""/>
            </a:pPr>
            <a:r>
              <a:rPr lang="ar-SA" sz="2400" dirty="0">
                <a:latin typeface="Adobe Arabic" pitchFamily="18" charset="-78"/>
                <a:ea typeface="Calibri"/>
                <a:cs typeface="Adobe Arabic" pitchFamily="18" charset="-78"/>
              </a:rPr>
              <a:t>تعمل على توثيق المعرفة زمانيا ومكانيا والاستفادة منها في المستقبل .</a:t>
            </a:r>
            <a:endParaRPr lang="en-US" sz="2400" dirty="0">
              <a:latin typeface="Adobe Arabic" pitchFamily="18" charset="-78"/>
              <a:ea typeface="Calibri"/>
              <a:cs typeface="Adobe Arabic" pitchFamily="18" charset="-78"/>
            </a:endParaRPr>
          </a:p>
          <a:p>
            <a:pPr marL="342900" indent="-342900" algn="r" rtl="1">
              <a:buClr>
                <a:srgbClr val="C00000"/>
              </a:buClr>
              <a:buFont typeface="Wingdings"/>
              <a:buChar char=""/>
            </a:pPr>
            <a:r>
              <a:rPr lang="ar-SA" sz="2400" dirty="0">
                <a:latin typeface="Adobe Arabic" pitchFamily="18" charset="-78"/>
                <a:ea typeface="Calibri"/>
                <a:cs typeface="Adobe Arabic" pitchFamily="18" charset="-78"/>
              </a:rPr>
              <a:t>تساعد المديرين على ممارسة أعمالهم .</a:t>
            </a:r>
            <a:endParaRPr lang="en-US" sz="2400" dirty="0">
              <a:latin typeface="Adobe Arabic" pitchFamily="18" charset="-78"/>
              <a:ea typeface="Calibri"/>
              <a:cs typeface="Adobe Arabic" pitchFamily="18" charset="-78"/>
            </a:endParaRPr>
          </a:p>
          <a:p>
            <a:pPr marL="342900" indent="-342900" algn="r" rtl="1">
              <a:buClr>
                <a:srgbClr val="C00000"/>
              </a:buClr>
              <a:buFont typeface="Wingdings"/>
              <a:buChar char=""/>
            </a:pPr>
            <a:r>
              <a:rPr lang="ar-SA" sz="2400" dirty="0">
                <a:latin typeface="Adobe Arabic" pitchFamily="18" charset="-78"/>
                <a:ea typeface="Calibri"/>
                <a:cs typeface="Adobe Arabic" pitchFamily="18" charset="-78"/>
              </a:rPr>
              <a:t>تربط الجمهور الداخلي لللمنظة بالجمهور الخارجي من خلال المراسلات .</a:t>
            </a:r>
            <a:endParaRPr lang="en-US" sz="2400" dirty="0">
              <a:latin typeface="Adobe Arabic" pitchFamily="18" charset="-78"/>
              <a:ea typeface="Calibri"/>
              <a:cs typeface="Adobe Arabic" pitchFamily="18" charset="-78"/>
            </a:endParaRPr>
          </a:p>
          <a:p>
            <a:pPr marL="342900" indent="-342900" algn="r" rtl="1">
              <a:buClr>
                <a:srgbClr val="C00000"/>
              </a:buClr>
              <a:buFont typeface="Wingdings"/>
              <a:buChar char=""/>
            </a:pPr>
            <a:r>
              <a:rPr lang="ar-SA" sz="2400" dirty="0">
                <a:latin typeface="Adobe Arabic" pitchFamily="18" charset="-78"/>
                <a:ea typeface="Calibri"/>
                <a:cs typeface="Adobe Arabic" pitchFamily="18" charset="-78"/>
              </a:rPr>
              <a:t>نشر المعرفة بين المتخصصين .</a:t>
            </a:r>
            <a:endParaRPr lang="en-US" sz="2400" dirty="0">
              <a:latin typeface="Adobe Arabic" pitchFamily="18" charset="-78"/>
              <a:ea typeface="Calibri"/>
              <a:cs typeface="Adobe Arabic" pitchFamily="18" charset="-78"/>
            </a:endParaRPr>
          </a:p>
          <a:p>
            <a:pPr marL="342900" indent="-342900" algn="r" rtl="1">
              <a:buClr>
                <a:srgbClr val="C00000"/>
              </a:buClr>
              <a:buFont typeface="Wingdings"/>
              <a:buChar char=""/>
            </a:pPr>
            <a:r>
              <a:rPr lang="ar-SA" sz="2400" dirty="0">
                <a:latin typeface="Adobe Arabic" pitchFamily="18" charset="-78"/>
                <a:ea typeface="Calibri"/>
                <a:cs typeface="Adobe Arabic" pitchFamily="18" charset="-78"/>
              </a:rPr>
              <a:t>تعتبر أداة لحل المشكلات الإدارية .</a:t>
            </a:r>
            <a:endParaRPr lang="en-US" sz="2400" dirty="0">
              <a:latin typeface="Adobe Arabic" pitchFamily="18" charset="-78"/>
              <a:ea typeface="Calibri"/>
              <a:cs typeface="Adobe Arabic" pitchFamily="18" charset="-78"/>
            </a:endParaRPr>
          </a:p>
          <a:p>
            <a:pPr marL="342900" indent="-342900" algn="r" rtl="1">
              <a:buClr>
                <a:srgbClr val="C00000"/>
              </a:buClr>
              <a:buFont typeface="Wingdings"/>
              <a:buChar char=""/>
            </a:pPr>
            <a:r>
              <a:rPr lang="ar-SA" sz="2400" dirty="0">
                <a:latin typeface="Adobe Arabic" pitchFamily="18" charset="-78"/>
                <a:ea typeface="Calibri"/>
                <a:cs typeface="Adobe Arabic" pitchFamily="18" charset="-78"/>
              </a:rPr>
              <a:t>تستخدم لتوضيح بعض القرارات الإدارية .</a:t>
            </a:r>
            <a:endParaRPr lang="en-US" sz="2400" dirty="0">
              <a:latin typeface="Adobe Arabic" pitchFamily="18" charset="-78"/>
              <a:ea typeface="Calibri"/>
              <a:cs typeface="Adobe Arabic" pitchFamily="18" charset="-78"/>
            </a:endParaRPr>
          </a:p>
          <a:p>
            <a:pPr marL="457200" algn="r" rtl="1">
              <a:lnSpc>
                <a:spcPct val="115000"/>
              </a:lnSpc>
              <a:spcAft>
                <a:spcPts val="1000"/>
              </a:spcAft>
            </a:pPr>
            <a:r>
              <a:rPr lang="en-US" dirty="0">
                <a:latin typeface="Calibri"/>
                <a:ea typeface="Calibri"/>
                <a:cs typeface="Adobe Arabic" pitchFamily="18" charset="-78"/>
              </a:rPr>
              <a:t> </a:t>
            </a:r>
            <a:endParaRPr lang="en-US" sz="1200" dirty="0">
              <a:latin typeface="Calibri"/>
              <a:ea typeface="Calibri"/>
              <a:cs typeface="Adobe Arabic" pitchFamily="18" charset="-78"/>
            </a:endParaRPr>
          </a:p>
        </p:txBody>
      </p:sp>
      <p:sp>
        <p:nvSpPr>
          <p:cNvPr id="4" name="Flowchart: Document 3"/>
          <p:cNvSpPr/>
          <p:nvPr/>
        </p:nvSpPr>
        <p:spPr>
          <a:xfrm>
            <a:off x="7848600" y="228600"/>
            <a:ext cx="3124200" cy="969818"/>
          </a:xfrm>
          <a:prstGeom prst="flowChartDocument">
            <a:avLst/>
          </a:prstGeom>
          <a:solidFill>
            <a:schemeClr val="bg1">
              <a:lumMod val="95000"/>
            </a:schemeClr>
          </a:solidFill>
        </p:spPr>
        <p:style>
          <a:lnRef idx="1">
            <a:schemeClr val="accent2"/>
          </a:lnRef>
          <a:fillRef idx="2">
            <a:schemeClr val="accent2"/>
          </a:fillRef>
          <a:effectRef idx="1">
            <a:schemeClr val="accent2"/>
          </a:effectRef>
          <a:fontRef idx="minor">
            <a:schemeClr val="dk1"/>
          </a:fontRef>
        </p:style>
        <p:txBody>
          <a:bodyPr rtlCol="1" anchor="ctr"/>
          <a:lstStyle/>
          <a:p>
            <a:pPr algn="r" rtl="1">
              <a:lnSpc>
                <a:spcPct val="115000"/>
              </a:lnSpc>
              <a:spcAft>
                <a:spcPts val="1000"/>
              </a:spcAft>
            </a:pPr>
            <a:r>
              <a:rPr lang="ar-SA" sz="2800" b="1" dirty="0">
                <a:solidFill>
                  <a:srgbClr val="C00000"/>
                </a:solidFill>
                <a:latin typeface="Adobe Arabic" pitchFamily="18" charset="-78"/>
                <a:ea typeface="Calibri"/>
                <a:cs typeface="Adobe Arabic" pitchFamily="18" charset="-78"/>
              </a:rPr>
              <a:t>أهداف الكتابة الإدارية </a:t>
            </a:r>
            <a:endParaRPr lang="en-US" sz="2800" dirty="0">
              <a:solidFill>
                <a:prstClr val="black"/>
              </a:solidFill>
              <a:latin typeface="Adobe Arabic" pitchFamily="18" charset="-78"/>
              <a:ea typeface="Calibri"/>
              <a:cs typeface="Adobe Arabic" pitchFamily="18" charset="-78"/>
            </a:endParaRPr>
          </a:p>
        </p:txBody>
      </p:sp>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381000" y="3048000"/>
            <a:ext cx="4313749" cy="3033712"/>
          </a:xfrm>
          <a:prstGeom prst="rect">
            <a:avLst/>
          </a:prstGeom>
          <a:ln>
            <a:noFill/>
          </a:ln>
          <a:effectLst>
            <a:softEdge rad="112500"/>
          </a:effectLst>
        </p:spPr>
      </p:pic>
    </p:spTree>
    <p:extLst>
      <p:ext uri="{BB962C8B-B14F-4D97-AF65-F5344CB8AC3E}">
        <p14:creationId xmlns:p14="http://schemas.microsoft.com/office/powerpoint/2010/main" val="14451251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4" name="Picture 3" descr="D:\حقايب\حقائب شهر 5\صور التميز الوظيفي\تنزيل (31).jpg"/>
          <p:cNvPicPr/>
          <p:nvPr/>
        </p:nvPicPr>
        <p:blipFill>
          <a:blip r:embed="rId2">
            <a:extLst>
              <a:ext uri="{28A0092B-C50C-407E-A947-70E740481C1C}">
                <a14:useLocalDpi xmlns:a14="http://schemas.microsoft.com/office/drawing/2010/main" val="0"/>
              </a:ext>
            </a:extLst>
          </a:blip>
          <a:srcRect/>
          <a:stretch>
            <a:fillRect/>
          </a:stretch>
        </p:blipFill>
        <p:spPr bwMode="auto">
          <a:xfrm>
            <a:off x="304800" y="3124200"/>
            <a:ext cx="2078990" cy="231838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Rectangle 3"/>
          <p:cNvSpPr>
            <a:spLocks noChangeArrowheads="1"/>
          </p:cNvSpPr>
          <p:nvPr/>
        </p:nvSpPr>
        <p:spPr bwMode="auto">
          <a:xfrm>
            <a:off x="2556568" y="1663243"/>
            <a:ext cx="8973122"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eaLnBrk="0" fontAlgn="base" hangingPunct="0">
              <a:spcBef>
                <a:spcPct val="0"/>
              </a:spcBef>
              <a:spcAft>
                <a:spcPct val="0"/>
              </a:spcAft>
              <a:buFontTx/>
              <a:buChar char="•"/>
            </a:pPr>
            <a:r>
              <a:rPr lang="ar-SA" sz="2800" b="1" dirty="0">
                <a:solidFill>
                  <a:srgbClr val="0070C0"/>
                </a:solidFill>
                <a:latin typeface="Adobe Arabic" pitchFamily="18" charset="-78"/>
                <a:ea typeface="Calibri" pitchFamily="34" charset="0"/>
                <a:cs typeface="Adobe Arabic" pitchFamily="18" charset="-78"/>
              </a:rPr>
              <a:t>الموضوع :</a:t>
            </a:r>
            <a:endParaRPr lang="ar-EG" sz="2800" b="1" dirty="0">
              <a:solidFill>
                <a:srgbClr val="0070C0"/>
              </a:solidFill>
              <a:latin typeface="Adobe Arabic" pitchFamily="18" charset="-78"/>
              <a:ea typeface="Calibri" pitchFamily="34" charset="0"/>
              <a:cs typeface="Adobe Arabic" pitchFamily="18" charset="-78"/>
            </a:endParaRPr>
          </a:p>
          <a:p>
            <a:pPr marL="457200" indent="-457200" algn="r" rtl="1" eaLnBrk="0" fontAlgn="base" hangingPunct="0">
              <a:spcBef>
                <a:spcPct val="0"/>
              </a:spcBef>
              <a:spcAft>
                <a:spcPct val="0"/>
              </a:spcAft>
              <a:buFontTx/>
              <a:buChar char="•"/>
              <a:tabLst>
                <a:tab pos="173038" algn="l"/>
                <a:tab pos="284163" algn="l"/>
              </a:tabLst>
            </a:pPr>
            <a:r>
              <a:rPr lang="ar-SA" sz="2800" dirty="0">
                <a:latin typeface="Adobe Arabic" pitchFamily="18" charset="-78"/>
                <a:ea typeface="Calibri" pitchFamily="34" charset="0"/>
                <a:cs typeface="Adobe Arabic" pitchFamily="18" charset="-78"/>
              </a:rPr>
              <a:t>لابد لاي كتابة من موضوع تناقشه سواء كانت كتابة إدارية او إبداعية.</a:t>
            </a:r>
            <a:endParaRPr lang="en-US" sz="2800" dirty="0">
              <a:latin typeface="Adobe Arabic" pitchFamily="18" charset="-78"/>
              <a:ea typeface="Calibri" pitchFamily="34" charset="0"/>
              <a:cs typeface="Adobe Arabic" pitchFamily="18" charset="-78"/>
            </a:endParaRPr>
          </a:p>
          <a:p>
            <a:pPr algn="just" rtl="1" eaLnBrk="0" fontAlgn="base" hangingPunct="0">
              <a:spcBef>
                <a:spcPct val="0"/>
              </a:spcBef>
              <a:spcAft>
                <a:spcPct val="0"/>
              </a:spcAft>
              <a:buFontTx/>
              <a:buChar char="•"/>
            </a:pPr>
            <a:r>
              <a:rPr lang="ar-SA" sz="2800" b="1" dirty="0">
                <a:solidFill>
                  <a:srgbClr val="0070C0"/>
                </a:solidFill>
                <a:latin typeface="Adobe Arabic" pitchFamily="18" charset="-78"/>
                <a:ea typeface="Calibri" pitchFamily="34" charset="0"/>
                <a:cs typeface="Adobe Arabic" pitchFamily="18" charset="-78"/>
              </a:rPr>
              <a:t>الهدف: </a:t>
            </a:r>
            <a:endParaRPr lang="ar-EG" sz="2800" b="1" dirty="0">
              <a:solidFill>
                <a:srgbClr val="0070C0"/>
              </a:solidFill>
              <a:latin typeface="Adobe Arabic" pitchFamily="18" charset="-78"/>
              <a:ea typeface="Calibri" pitchFamily="34" charset="0"/>
              <a:cs typeface="Adobe Arabic" pitchFamily="18" charset="-78"/>
            </a:endParaRPr>
          </a:p>
          <a:p>
            <a:pPr indent="-457200" algn="just"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لكل من الكتابتين من هدف معين وطريقة محددة بتوصيل المعلومة للمستقبلين.</a:t>
            </a:r>
            <a:endParaRPr lang="en-US" sz="2800" dirty="0">
              <a:latin typeface="Adobe Arabic" pitchFamily="18" charset="-78"/>
              <a:ea typeface="Calibri" pitchFamily="34" charset="0"/>
              <a:cs typeface="Adobe Arabic" pitchFamily="18" charset="-78"/>
            </a:endParaRPr>
          </a:p>
          <a:p>
            <a:pPr algn="just" rtl="1" eaLnBrk="0" fontAlgn="base" hangingPunct="0">
              <a:spcBef>
                <a:spcPct val="0"/>
              </a:spcBef>
              <a:spcAft>
                <a:spcPct val="0"/>
              </a:spcAft>
              <a:buFontTx/>
              <a:buChar char="•"/>
            </a:pPr>
            <a:r>
              <a:rPr lang="ar-SA" sz="2800" b="1" dirty="0">
                <a:solidFill>
                  <a:srgbClr val="0070C0"/>
                </a:solidFill>
                <a:latin typeface="Adobe Arabic" pitchFamily="18" charset="-78"/>
                <a:ea typeface="Calibri" pitchFamily="34" charset="0"/>
                <a:cs typeface="Adobe Arabic" pitchFamily="18" charset="-78"/>
              </a:rPr>
              <a:t>التكامل:</a:t>
            </a:r>
            <a:endParaRPr lang="ar-EG" sz="2800" b="1" dirty="0">
              <a:solidFill>
                <a:srgbClr val="0070C0"/>
              </a:solidFill>
              <a:latin typeface="Adobe Arabic" pitchFamily="18" charset="-78"/>
              <a:ea typeface="Calibri" pitchFamily="34" charset="0"/>
              <a:cs typeface="Adobe Arabic" pitchFamily="18" charset="-78"/>
            </a:endParaRPr>
          </a:p>
          <a:p>
            <a:pPr indent="-457200" algn="just" rtl="1" eaLnBrk="0" fontAlgn="base" hangingPunct="0">
              <a:spcBef>
                <a:spcPct val="0"/>
              </a:spcBef>
              <a:spcAft>
                <a:spcPct val="0"/>
              </a:spcAft>
              <a:buFontTx/>
              <a:buChar char="•"/>
            </a:pPr>
            <a:r>
              <a:rPr lang="ar-SA" sz="2800" b="1" dirty="0">
                <a:latin typeface="Adobe Arabic" pitchFamily="18" charset="-78"/>
                <a:ea typeface="Calibri" pitchFamily="34" charset="0"/>
                <a:cs typeface="Adobe Arabic" pitchFamily="18" charset="-78"/>
              </a:rPr>
              <a:t> </a:t>
            </a:r>
            <a:r>
              <a:rPr lang="ar-SA" sz="2800" dirty="0">
                <a:latin typeface="Adobe Arabic" pitchFamily="18" charset="-78"/>
                <a:ea typeface="Calibri" pitchFamily="34" charset="0"/>
                <a:cs typeface="Adobe Arabic" pitchFamily="18" charset="-78"/>
              </a:rPr>
              <a:t>أن </a:t>
            </a:r>
            <a:r>
              <a:rPr lang="ar-SA" sz="2800" dirty="0">
                <a:latin typeface="Adobe Arabic" pitchFamily="18" charset="-78"/>
                <a:ea typeface="Calibri" pitchFamily="34" charset="0"/>
                <a:cs typeface="Adobe Arabic" pitchFamily="18" charset="-78"/>
              </a:rPr>
              <a:t>تكون جميع عناصر الكتابة موجودة ومتكاملة بطريقة متناغمة بحيث يعبر العنوان عن الموضوع وتنسجم المقدمة مع جسم النص.</a:t>
            </a:r>
            <a:endParaRPr lang="en-US" sz="2800" dirty="0">
              <a:latin typeface="Adobe Arabic" pitchFamily="18" charset="-78"/>
              <a:ea typeface="Calibri" pitchFamily="34" charset="0"/>
              <a:cs typeface="Adobe Arabic" pitchFamily="18" charset="-78"/>
            </a:endParaRPr>
          </a:p>
          <a:p>
            <a:pPr algn="just" rtl="1" eaLnBrk="0" fontAlgn="base" hangingPunct="0">
              <a:spcBef>
                <a:spcPct val="0"/>
              </a:spcBef>
              <a:spcAft>
                <a:spcPct val="0"/>
              </a:spcAft>
              <a:buFontTx/>
              <a:buChar char="•"/>
            </a:pPr>
            <a:r>
              <a:rPr lang="ar-SA" sz="2800" b="1" dirty="0">
                <a:solidFill>
                  <a:srgbClr val="0070C0"/>
                </a:solidFill>
                <a:latin typeface="Adobe Arabic" pitchFamily="18" charset="-78"/>
                <a:ea typeface="Calibri" pitchFamily="34" charset="0"/>
                <a:cs typeface="Adobe Arabic" pitchFamily="18" charset="-78"/>
              </a:rPr>
              <a:t>الإحكام:</a:t>
            </a:r>
            <a:endParaRPr lang="ar-EG" sz="2800" b="1" dirty="0">
              <a:solidFill>
                <a:srgbClr val="0070C0"/>
              </a:solidFill>
              <a:latin typeface="Adobe Arabic" pitchFamily="18" charset="-78"/>
              <a:ea typeface="Calibri" pitchFamily="34" charset="0"/>
              <a:cs typeface="Adobe Arabic" pitchFamily="18" charset="-78"/>
            </a:endParaRPr>
          </a:p>
          <a:p>
            <a:pPr algn="just" rtl="1" eaLnBrk="0" fontAlgn="base" hangingPunct="0">
              <a:spcBef>
                <a:spcPct val="0"/>
              </a:spcBef>
              <a:spcAft>
                <a:spcPct val="0"/>
              </a:spcAft>
              <a:buFontTx/>
              <a:buChar char="•"/>
            </a:pPr>
            <a:r>
              <a:rPr lang="ar-SA" sz="2800" b="1" dirty="0">
                <a:latin typeface="Adobe Arabic" pitchFamily="18" charset="-78"/>
                <a:ea typeface="Calibri" pitchFamily="34" charset="0"/>
                <a:cs typeface="Adobe Arabic" pitchFamily="18" charset="-78"/>
              </a:rPr>
              <a:t> </a:t>
            </a:r>
            <a:r>
              <a:rPr lang="ar-SA" sz="2800" dirty="0">
                <a:latin typeface="Adobe Arabic" pitchFamily="18" charset="-78"/>
                <a:ea typeface="Calibri" pitchFamily="34" charset="0"/>
                <a:cs typeface="Adobe Arabic" pitchFamily="18" charset="-78"/>
              </a:rPr>
              <a:t>يقصد به إعطاء كل جانب او جزء في الكتابة مايستحق من معالجة وشرح.</a:t>
            </a:r>
            <a:endParaRPr lang="en-US" sz="2800" dirty="0">
              <a:latin typeface="Adobe Arabic" pitchFamily="18" charset="-78"/>
              <a:cs typeface="Adobe Arabic" pitchFamily="18" charset="-78"/>
            </a:endParaRPr>
          </a:p>
        </p:txBody>
      </p:sp>
      <p:sp>
        <p:nvSpPr>
          <p:cNvPr id="6" name="Round Diagonal Corner Rectangle 5"/>
          <p:cNvSpPr/>
          <p:nvPr/>
        </p:nvSpPr>
        <p:spPr>
          <a:xfrm>
            <a:off x="4572000" y="447679"/>
            <a:ext cx="6781800" cy="762000"/>
          </a:xfrm>
          <a:prstGeom prst="round2DiagRect">
            <a:avLst/>
          </a:prstGeom>
          <a:solidFill>
            <a:schemeClr val="bg1">
              <a:lumMod val="95000"/>
            </a:schemeClr>
          </a:solidFill>
        </p:spPr>
        <p:style>
          <a:lnRef idx="1">
            <a:schemeClr val="accent2"/>
          </a:lnRef>
          <a:fillRef idx="2">
            <a:schemeClr val="accent2"/>
          </a:fillRef>
          <a:effectRef idx="1">
            <a:schemeClr val="accent2"/>
          </a:effectRef>
          <a:fontRef idx="minor">
            <a:schemeClr val="dk1"/>
          </a:fontRef>
        </p:style>
        <p:txBody>
          <a:bodyPr rtlCol="1" anchor="ctr"/>
          <a:lstStyle/>
          <a:p>
            <a:pPr lvl="0" algn="r" rtl="1" fontAlgn="base">
              <a:spcBef>
                <a:spcPct val="0"/>
              </a:spcBef>
              <a:spcAft>
                <a:spcPct val="0"/>
              </a:spcAft>
            </a:pPr>
            <a:r>
              <a:rPr lang="ar-SA" sz="2800" b="1" dirty="0">
                <a:solidFill>
                  <a:srgbClr val="C00000"/>
                </a:solidFill>
                <a:latin typeface="Adobe Arabic" pitchFamily="18" charset="-78"/>
                <a:ea typeface="Calibri" pitchFamily="34" charset="0"/>
                <a:cs typeface="Adobe Arabic" pitchFamily="18" charset="-78"/>
              </a:rPr>
              <a:t>العوامل المشتركة بين الكتابة الإدارية والكتابة الإبداعية </a:t>
            </a:r>
            <a:r>
              <a:rPr lang="ar-SA" sz="2800" dirty="0">
                <a:solidFill>
                  <a:srgbClr val="C00000"/>
                </a:solidFill>
                <a:latin typeface="Adobe Arabic" pitchFamily="18" charset="-78"/>
                <a:ea typeface="Times New Roman" pitchFamily="18" charset="0"/>
                <a:cs typeface="Adobe Arabic" pitchFamily="18" charset="-78"/>
              </a:rPr>
              <a:t> </a:t>
            </a:r>
            <a:endParaRPr lang="en-US" sz="2800" dirty="0">
              <a:solidFill>
                <a:srgbClr val="C00000"/>
              </a:solidFill>
              <a:latin typeface="Adobe Arabic" pitchFamily="18" charset="-78"/>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4" name="Picture 3" descr="D:\حقايب\حقائب شهر 5\صور التميز الوظيفي\تنزيل (26).jpg"/>
          <p:cNvPicPr/>
          <p:nvPr/>
        </p:nvPicPr>
        <p:blipFill>
          <a:blip r:embed="rId2">
            <a:extLst>
              <a:ext uri="{28A0092B-C50C-407E-A947-70E740481C1C}">
                <a14:useLocalDpi xmlns:a14="http://schemas.microsoft.com/office/drawing/2010/main" val="0"/>
              </a:ext>
            </a:extLst>
          </a:blip>
          <a:srcRect/>
          <a:stretch>
            <a:fillRect/>
          </a:stretch>
        </p:blipFill>
        <p:spPr bwMode="auto">
          <a:xfrm>
            <a:off x="304800" y="3200400"/>
            <a:ext cx="3276600" cy="31242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Rectangle 3"/>
          <p:cNvSpPr>
            <a:spLocks noChangeArrowheads="1"/>
          </p:cNvSpPr>
          <p:nvPr/>
        </p:nvSpPr>
        <p:spPr bwMode="auto">
          <a:xfrm>
            <a:off x="3352800" y="1752600"/>
            <a:ext cx="8023045"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أنها كتابة موضوعية حيث يقوم الكاتب بنقل الواقع دون تدخل شخصي .</a:t>
            </a:r>
            <a:endParaRPr lang="en-US" sz="2800" dirty="0">
              <a:latin typeface="Adobe Arabic" pitchFamily="18" charset="-78"/>
              <a:cs typeface="Adobe Arabic" pitchFamily="18" charset="-78"/>
            </a:endParaRPr>
          </a:p>
          <a:p>
            <a:pPr algn="just"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انها كتابة واقعية وتقريرية </a:t>
            </a:r>
            <a:r>
              <a:rPr lang="ar-SA" sz="2800" dirty="0" smtClean="0">
                <a:latin typeface="Adobe Arabic" pitchFamily="18" charset="-78"/>
                <a:ea typeface="Calibri" pitchFamily="34" charset="0"/>
                <a:cs typeface="Adobe Arabic" pitchFamily="18" charset="-78"/>
              </a:rPr>
              <a:t>، </a:t>
            </a:r>
            <a:r>
              <a:rPr lang="ar-SA" sz="2800" dirty="0">
                <a:latin typeface="Adobe Arabic" pitchFamily="18" charset="-78"/>
                <a:ea typeface="Calibri" pitchFamily="34" charset="0"/>
                <a:cs typeface="Adobe Arabic" pitchFamily="18" charset="-78"/>
              </a:rPr>
              <a:t>يتم فيها نقل الحدث دون استخدام محسنات بديعية.</a:t>
            </a:r>
            <a:endParaRPr lang="en-US" sz="2800" dirty="0">
              <a:latin typeface="Adobe Arabic" pitchFamily="18" charset="-78"/>
              <a:cs typeface="Adobe Arabic" pitchFamily="18" charset="-78"/>
            </a:endParaRPr>
          </a:p>
          <a:p>
            <a:pPr algn="just"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انها كتابة يومية تتعلق بموضوعات غير متجانسة (رواتب </a:t>
            </a:r>
            <a:r>
              <a:rPr lang="ar-SA" sz="2800" dirty="0" smtClean="0">
                <a:latin typeface="Adobe Arabic" pitchFamily="18" charset="-78"/>
                <a:ea typeface="Calibri" pitchFamily="34" charset="0"/>
                <a:cs typeface="Adobe Arabic" pitchFamily="18" charset="-78"/>
              </a:rPr>
              <a:t>اجازات </a:t>
            </a:r>
            <a:r>
              <a:rPr lang="ar-SA" sz="2800" dirty="0" smtClean="0">
                <a:latin typeface="Adobe Arabic" pitchFamily="18" charset="-78"/>
                <a:ea typeface="Calibri" pitchFamily="34" charset="0"/>
                <a:cs typeface="Adobe Arabic" pitchFamily="18" charset="-78"/>
              </a:rPr>
              <a:t>، </a:t>
            </a:r>
            <a:r>
              <a:rPr lang="ar-SA" sz="2800" dirty="0" err="1" smtClean="0">
                <a:latin typeface="Adobe Arabic" pitchFamily="18" charset="-78"/>
                <a:ea typeface="Calibri" pitchFamily="34" charset="0"/>
                <a:cs typeface="Adobe Arabic" pitchFamily="18" charset="-78"/>
              </a:rPr>
              <a:t>شكاوي،تعليمات</a:t>
            </a:r>
            <a:r>
              <a:rPr lang="ar-SA" sz="2800" dirty="0" smtClean="0">
                <a:latin typeface="Adobe Arabic" pitchFamily="18" charset="-78"/>
                <a:ea typeface="Calibri" pitchFamily="34" charset="0"/>
                <a:cs typeface="Adobe Arabic" pitchFamily="18" charset="-78"/>
              </a:rPr>
              <a:t> ،اجتماعات </a:t>
            </a:r>
            <a:r>
              <a:rPr lang="ar-SA" sz="2800" dirty="0">
                <a:latin typeface="Adobe Arabic" pitchFamily="18" charset="-78"/>
                <a:ea typeface="Calibri" pitchFamily="34" charset="0"/>
                <a:cs typeface="Adobe Arabic" pitchFamily="18" charset="-78"/>
              </a:rPr>
              <a:t>...الخ)</a:t>
            </a:r>
            <a:endParaRPr lang="en-US" sz="2800" dirty="0">
              <a:latin typeface="Adobe Arabic" pitchFamily="18" charset="-78"/>
              <a:cs typeface="Adobe Arabic" pitchFamily="18" charset="-78"/>
            </a:endParaRPr>
          </a:p>
          <a:p>
            <a:pPr algn="just"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انها كتابة تنتهي الغاية منها بانتهاء عملية ارسالها.</a:t>
            </a:r>
            <a:endParaRPr lang="en-US" sz="2800" dirty="0">
              <a:latin typeface="Adobe Arabic" pitchFamily="18" charset="-78"/>
              <a:cs typeface="Adobe Arabic" pitchFamily="18" charset="-78"/>
            </a:endParaRPr>
          </a:p>
          <a:p>
            <a:pPr algn="just" rtl="1" eaLnBrk="0" fontAlgn="base" hangingPunct="0">
              <a:spcBef>
                <a:spcPct val="0"/>
              </a:spcBef>
              <a:spcAft>
                <a:spcPct val="0"/>
              </a:spcAft>
              <a:buFontTx/>
              <a:buChar char="•"/>
            </a:pPr>
            <a:r>
              <a:rPr lang="ar-SA" sz="2800" dirty="0" smtClean="0">
                <a:latin typeface="Adobe Arabic" pitchFamily="18" charset="-78"/>
                <a:ea typeface="Calibri" pitchFamily="34" charset="0"/>
                <a:cs typeface="Adobe Arabic" pitchFamily="18" charset="-78"/>
              </a:rPr>
              <a:t>أن </a:t>
            </a:r>
            <a:r>
              <a:rPr lang="ar-SA" sz="2800" dirty="0">
                <a:latin typeface="Adobe Arabic" pitchFamily="18" charset="-78"/>
                <a:ea typeface="Calibri" pitchFamily="34" charset="0"/>
                <a:cs typeface="Adobe Arabic" pitchFamily="18" charset="-78"/>
              </a:rPr>
              <a:t>الهدف منها توصيل معلومة للمستقبل.</a:t>
            </a:r>
            <a:endParaRPr lang="en-US" sz="2800" dirty="0">
              <a:latin typeface="Adobe Arabic" pitchFamily="18" charset="-78"/>
              <a:cs typeface="Adobe Arabic" pitchFamily="18" charset="-78"/>
            </a:endParaRPr>
          </a:p>
          <a:p>
            <a:pPr algn="just" rtl="1" eaLnBrk="0" fontAlgn="base" hangingPunct="0">
              <a:spcBef>
                <a:spcPct val="0"/>
              </a:spcBef>
              <a:spcAft>
                <a:spcPct val="0"/>
              </a:spcAft>
              <a:buFontTx/>
              <a:buChar char="•"/>
            </a:pPr>
            <a:r>
              <a:rPr lang="ar-SA" sz="2800" dirty="0">
                <a:latin typeface="Adobe Arabic" pitchFamily="18" charset="-78"/>
                <a:ea typeface="Calibri" pitchFamily="34" charset="0"/>
                <a:cs typeface="Adobe Arabic" pitchFamily="18" charset="-78"/>
              </a:rPr>
              <a:t>انها جهد تراكمي على مستوى الإدارات والعمل المؤسسي .</a:t>
            </a:r>
            <a:endParaRPr lang="en-US" sz="2800" dirty="0">
              <a:latin typeface="Adobe Arabic" pitchFamily="18" charset="-78"/>
              <a:cs typeface="Adobe Arabic" pitchFamily="18" charset="-78"/>
            </a:endParaRPr>
          </a:p>
          <a:p>
            <a:pPr algn="just" rtl="1" eaLnBrk="0" fontAlgn="base" hangingPunct="0">
              <a:spcBef>
                <a:spcPct val="0"/>
              </a:spcBef>
              <a:spcAft>
                <a:spcPct val="0"/>
              </a:spcAft>
              <a:buFontTx/>
              <a:buChar char="•"/>
            </a:pPr>
            <a:r>
              <a:rPr lang="ar-SA" sz="2800" dirty="0">
                <a:solidFill>
                  <a:schemeClr val="bg1"/>
                </a:solidFill>
                <a:latin typeface="Adobe Arabic" pitchFamily="18" charset="-78"/>
                <a:ea typeface="Calibri" pitchFamily="34" charset="0"/>
                <a:cs typeface="Adobe Arabic" pitchFamily="18" charset="-78"/>
              </a:rPr>
              <a:t>انها تتبع منهجا محددا </a:t>
            </a:r>
            <a:r>
              <a:rPr lang="ar-SA" sz="2800" dirty="0" smtClean="0">
                <a:solidFill>
                  <a:schemeClr val="bg1"/>
                </a:solidFill>
                <a:latin typeface="Adobe Arabic" pitchFamily="18" charset="-78"/>
                <a:ea typeface="Calibri" pitchFamily="34" charset="0"/>
                <a:cs typeface="Adobe Arabic" pitchFamily="18" charset="-78"/>
              </a:rPr>
              <a:t>،ولها </a:t>
            </a:r>
            <a:r>
              <a:rPr lang="ar-SA" sz="2800" dirty="0">
                <a:solidFill>
                  <a:schemeClr val="bg1"/>
                </a:solidFill>
                <a:latin typeface="Adobe Arabic" pitchFamily="18" charset="-78"/>
                <a:ea typeface="Calibri" pitchFamily="34" charset="0"/>
                <a:cs typeface="Adobe Arabic" pitchFamily="18" charset="-78"/>
              </a:rPr>
              <a:t>ظوابط وحدود واسس معينة .</a:t>
            </a:r>
            <a:endParaRPr lang="ar-SA" sz="2800" dirty="0">
              <a:solidFill>
                <a:schemeClr val="bg1"/>
              </a:solidFill>
              <a:latin typeface="Adobe Arabic" pitchFamily="18" charset="-78"/>
              <a:cs typeface="Adobe Arabic" pitchFamily="18" charset="-78"/>
            </a:endParaRPr>
          </a:p>
        </p:txBody>
      </p:sp>
      <p:sp>
        <p:nvSpPr>
          <p:cNvPr id="6" name="Snip Diagonal Corner Rectangle 5"/>
          <p:cNvSpPr/>
          <p:nvPr/>
        </p:nvSpPr>
        <p:spPr>
          <a:xfrm>
            <a:off x="7543800" y="533400"/>
            <a:ext cx="3293919" cy="914400"/>
          </a:xfrm>
          <a:prstGeom prst="snip2DiagRect">
            <a:avLst/>
          </a:prstGeom>
          <a:solidFill>
            <a:schemeClr val="bg1">
              <a:lumMod val="95000"/>
            </a:schemeClr>
          </a:solidFill>
        </p:spPr>
        <p:style>
          <a:lnRef idx="1">
            <a:schemeClr val="accent2"/>
          </a:lnRef>
          <a:fillRef idx="2">
            <a:schemeClr val="accent2"/>
          </a:fillRef>
          <a:effectRef idx="1">
            <a:schemeClr val="accent2"/>
          </a:effectRef>
          <a:fontRef idx="minor">
            <a:schemeClr val="dk1"/>
          </a:fontRef>
        </p:style>
        <p:txBody>
          <a:bodyPr rtlCol="1" anchor="ctr"/>
          <a:lstStyle/>
          <a:p>
            <a:pPr lvl="0" algn="r" rtl="1" fontAlgn="base">
              <a:spcBef>
                <a:spcPct val="0"/>
              </a:spcBef>
              <a:spcAft>
                <a:spcPct val="0"/>
              </a:spcAft>
            </a:pPr>
            <a:r>
              <a:rPr lang="ar-SA" sz="2800" b="1" dirty="0">
                <a:solidFill>
                  <a:srgbClr val="C00000"/>
                </a:solidFill>
                <a:latin typeface="Adobe Arabic" pitchFamily="18" charset="-78"/>
                <a:ea typeface="Calibri" pitchFamily="34" charset="0"/>
                <a:cs typeface="Adobe Arabic" pitchFamily="18" charset="-78"/>
              </a:rPr>
              <a:t>خصائص الكتابة الإدارية</a:t>
            </a:r>
            <a:endParaRPr lang="en-US" sz="2800" dirty="0">
              <a:solidFill>
                <a:srgbClr val="C00000"/>
              </a:solidFill>
              <a:latin typeface="Adobe Arabic" pitchFamily="18" charset="-78"/>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4876800" y="2096158"/>
            <a:ext cx="6324600" cy="2215991"/>
          </a:xfrm>
          <a:prstGeom prst="rect">
            <a:avLst/>
          </a:prstGeom>
        </p:spPr>
        <p:txBody>
          <a:bodyPr wrap="square">
            <a:spAutoFit/>
          </a:bodyPr>
          <a:lstStyle/>
          <a:p>
            <a:pPr algn="just" rtl="1">
              <a:lnSpc>
                <a:spcPct val="115000"/>
              </a:lnSpc>
            </a:pPr>
            <a:r>
              <a:rPr lang="ar-SA" sz="2400" b="1" dirty="0">
                <a:latin typeface="Adobe Arabic" pitchFamily="18" charset="-78"/>
                <a:ea typeface="Times New Roman"/>
                <a:cs typeface="Adobe Arabic" pitchFamily="18" charset="-78"/>
              </a:rPr>
              <a:t>يدل مصطلح " أخلاقيات العمل " على مبدأ اجتماعي يركز على كون الفرد مسؤولاً عن العمل الذي يؤديه ، وينطلق من إيمان راسخ بأن للعمل قيمة جوهرية يجب احترامها والإصرار على تنميتها .</a:t>
            </a:r>
            <a:endParaRPr lang="en-US" sz="1600" dirty="0">
              <a:latin typeface="Adobe Arabic" pitchFamily="18" charset="-78"/>
              <a:ea typeface="Calibri"/>
              <a:cs typeface="Adobe Arabic" pitchFamily="18" charset="-78"/>
            </a:endParaRPr>
          </a:p>
          <a:p>
            <a:pPr algn="just" rtl="1">
              <a:lnSpc>
                <a:spcPct val="115000"/>
              </a:lnSpc>
            </a:pPr>
            <a:r>
              <a:rPr lang="ar-SA" sz="2400" b="1" dirty="0">
                <a:latin typeface="Adobe Arabic" pitchFamily="18" charset="-78"/>
                <a:ea typeface="Times New Roman"/>
                <a:cs typeface="Adobe Arabic" pitchFamily="18" charset="-78"/>
              </a:rPr>
              <a:t>وعادًة ما ترتبط أخلاقيات العمل بالأفراد الذين يعملون بجدٍ ويحسنون الصنع في عملهم .</a:t>
            </a:r>
            <a:endParaRPr lang="en-US" sz="1600" dirty="0">
              <a:latin typeface="Adobe Arabic" pitchFamily="18" charset="-78"/>
              <a:ea typeface="Calibri"/>
              <a:cs typeface="Adobe Arabic" pitchFamily="18" charset="-78"/>
            </a:endParaRPr>
          </a:p>
        </p:txBody>
      </p:sp>
      <p:pic>
        <p:nvPicPr>
          <p:cNvPr id="6" name="Picture 5" descr="D:\حقايب\حقائب شهر 5\صور الازمة\images (34).jpg"/>
          <p:cNvPicPr/>
          <p:nvPr/>
        </p:nvPicPr>
        <p:blipFill>
          <a:blip r:embed="rId3">
            <a:extLst>
              <a:ext uri="{28A0092B-C50C-407E-A947-70E740481C1C}">
                <a14:useLocalDpi xmlns:a14="http://schemas.microsoft.com/office/drawing/2010/main" val="0"/>
              </a:ext>
            </a:extLst>
          </a:blip>
          <a:srcRect/>
          <a:stretch>
            <a:fillRect/>
          </a:stretch>
        </p:blipFill>
        <p:spPr bwMode="auto">
          <a:xfrm>
            <a:off x="533400" y="2410590"/>
            <a:ext cx="4343400" cy="289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Rectangle 1"/>
          <p:cNvSpPr/>
          <p:nvPr/>
        </p:nvSpPr>
        <p:spPr>
          <a:xfrm>
            <a:off x="7104805" y="990600"/>
            <a:ext cx="3257623" cy="708656"/>
          </a:xfrm>
          <a:prstGeom prst="rect">
            <a:avLst/>
          </a:prstGeom>
        </p:spPr>
        <p:txBody>
          <a:bodyPr wrap="none">
            <a:spAutoFit/>
          </a:bodyPr>
          <a:lstStyle/>
          <a:p>
            <a:pPr lvl="0" algn="ctr" rtl="1">
              <a:lnSpc>
                <a:spcPct val="115000"/>
              </a:lnSpc>
              <a:spcAft>
                <a:spcPts val="1000"/>
              </a:spcAft>
            </a:pPr>
            <a:r>
              <a:rPr lang="ar-EG" sz="3600" b="1" dirty="0" smtClean="0">
                <a:solidFill>
                  <a:schemeClr val="accent2">
                    <a:lumMod val="75000"/>
                  </a:schemeClr>
                </a:solidFill>
                <a:ea typeface="Calibri"/>
                <a:cs typeface="Adobe Arabic" pitchFamily="18" charset="-78"/>
              </a:rPr>
              <a:t>مقدمة </a:t>
            </a:r>
            <a:r>
              <a:rPr lang="ar-EG" sz="3600" b="1" dirty="0">
                <a:solidFill>
                  <a:schemeClr val="accent2">
                    <a:lumMod val="75000"/>
                  </a:schemeClr>
                </a:solidFill>
                <a:ea typeface="Calibri"/>
                <a:cs typeface="Adobe Arabic" pitchFamily="18" charset="-78"/>
              </a:rPr>
              <a:t>في اخلاقيات العمل</a:t>
            </a:r>
            <a:endParaRPr lang="en-US" dirty="0">
              <a:solidFill>
                <a:schemeClr val="accent2">
                  <a:lumMod val="75000"/>
                </a:schemeClr>
              </a:solidFill>
              <a:ea typeface="Calibri"/>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587943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6"/>
          <p:cNvSpPr>
            <a:spLocks noChangeArrowheads="1"/>
          </p:cNvSpPr>
          <p:nvPr/>
        </p:nvSpPr>
        <p:spPr bwMode="auto">
          <a:xfrm>
            <a:off x="4672050" y="1295400"/>
            <a:ext cx="7197436"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SA" sz="2400" b="1" dirty="0">
                <a:latin typeface="Arial Unicode MS" pitchFamily="34" charset="-128"/>
                <a:ea typeface="Arial Unicode MS" pitchFamily="34" charset="-128"/>
                <a:cs typeface="Adobe Arabic" pitchFamily="18" charset="-78"/>
              </a:rPr>
              <a:t>التعبير عن الذات واطلاق العنان للخيال من ابرز سماتها. </a:t>
            </a:r>
            <a:endParaRPr lang="en-US" sz="2400" b="1" dirty="0">
              <a:latin typeface="Arial Unicode MS" pitchFamily="34" charset="-128"/>
              <a:ea typeface="Arial Unicode MS" pitchFamily="34" charset="-128"/>
              <a:cs typeface="+mj-cs"/>
            </a:endParaRPr>
          </a:p>
          <a:p>
            <a:pPr algn="just" rtl="1" eaLnBrk="0" fontAlgn="base" hangingPunct="0">
              <a:spcBef>
                <a:spcPct val="0"/>
              </a:spcBef>
              <a:spcAft>
                <a:spcPct val="0"/>
              </a:spcAft>
              <a:buFontTx/>
              <a:buChar char="•"/>
            </a:pPr>
            <a:r>
              <a:rPr lang="ar-SA" sz="2400" dirty="0">
                <a:latin typeface="Arial Unicode MS" pitchFamily="34" charset="-128"/>
                <a:ea typeface="Arial Unicode MS" pitchFamily="34" charset="-128"/>
                <a:cs typeface="Adobe Arabic" pitchFamily="18" charset="-78"/>
              </a:rPr>
              <a:t>تستخدم فيها التحسينات البديعية.</a:t>
            </a:r>
            <a:endParaRPr lang="en-US" sz="2400" dirty="0">
              <a:latin typeface="Arial Unicode MS" pitchFamily="34" charset="-128"/>
              <a:ea typeface="Arial Unicode MS" pitchFamily="34" charset="-128"/>
              <a:cs typeface="+mj-cs"/>
            </a:endParaRPr>
          </a:p>
          <a:p>
            <a:pPr algn="just" rtl="1" eaLnBrk="0" fontAlgn="base" hangingPunct="0">
              <a:spcBef>
                <a:spcPct val="0"/>
              </a:spcBef>
              <a:spcAft>
                <a:spcPct val="0"/>
              </a:spcAft>
              <a:buFontTx/>
              <a:buChar char="•"/>
            </a:pPr>
            <a:r>
              <a:rPr lang="ar-SA" sz="2400" dirty="0">
                <a:latin typeface="Arial Unicode MS" pitchFamily="34" charset="-128"/>
                <a:ea typeface="Arial Unicode MS" pitchFamily="34" charset="-128"/>
                <a:cs typeface="Adobe Arabic" pitchFamily="18" charset="-78"/>
              </a:rPr>
              <a:t>الكتابة الإبداعية تصور أشياء غير موجودة على أرض الواقع وأحيانا غير قابلة للوجود .</a:t>
            </a:r>
            <a:endParaRPr lang="en-US" sz="2400" dirty="0">
              <a:latin typeface="Arial Unicode MS" pitchFamily="34" charset="-128"/>
              <a:ea typeface="Arial Unicode MS" pitchFamily="34" charset="-128"/>
              <a:cs typeface="+mj-cs"/>
            </a:endParaRPr>
          </a:p>
          <a:p>
            <a:pPr algn="just" rtl="1" eaLnBrk="0" fontAlgn="base" hangingPunct="0">
              <a:spcBef>
                <a:spcPct val="0"/>
              </a:spcBef>
              <a:spcAft>
                <a:spcPct val="0"/>
              </a:spcAft>
              <a:buFontTx/>
              <a:buChar char="•"/>
            </a:pPr>
            <a:r>
              <a:rPr lang="ar-SA" sz="2400" dirty="0">
                <a:latin typeface="Arial Unicode MS" pitchFamily="34" charset="-128"/>
                <a:ea typeface="Arial Unicode MS" pitchFamily="34" charset="-128"/>
                <a:cs typeface="Adobe Arabic" pitchFamily="18" charset="-78"/>
              </a:rPr>
              <a:t>قد تتناول احداث تاريخية قديمة جدا لا علاقة لها بالواقع اليومي .</a:t>
            </a:r>
            <a:endParaRPr lang="en-US" sz="2400" dirty="0">
              <a:latin typeface="Arial Unicode MS" pitchFamily="34" charset="-128"/>
              <a:ea typeface="Arial Unicode MS" pitchFamily="34" charset="-128"/>
              <a:cs typeface="+mj-cs"/>
            </a:endParaRPr>
          </a:p>
          <a:p>
            <a:pPr algn="just" rtl="1" eaLnBrk="0" fontAlgn="base" hangingPunct="0">
              <a:spcBef>
                <a:spcPct val="0"/>
              </a:spcBef>
              <a:spcAft>
                <a:spcPct val="0"/>
              </a:spcAft>
              <a:buFontTx/>
              <a:buChar char="•"/>
            </a:pPr>
            <a:r>
              <a:rPr lang="ar-SA" sz="2400" dirty="0">
                <a:latin typeface="Arial Unicode MS" pitchFamily="34" charset="-128"/>
                <a:ea typeface="Arial Unicode MS" pitchFamily="34" charset="-128"/>
                <a:cs typeface="Adobe Arabic" pitchFamily="18" charset="-78"/>
              </a:rPr>
              <a:t>لا تنتهي الغاية من كتابة القصة او الرواية بنشرها </a:t>
            </a:r>
            <a:r>
              <a:rPr lang="ar-SA" sz="2400" dirty="0" smtClean="0">
                <a:latin typeface="Arial Unicode MS" pitchFamily="34" charset="-128"/>
                <a:ea typeface="Arial Unicode MS" pitchFamily="34" charset="-128"/>
                <a:cs typeface="Adobe Arabic" pitchFamily="18" charset="-78"/>
              </a:rPr>
              <a:t>، </a:t>
            </a:r>
            <a:r>
              <a:rPr lang="ar-SA" sz="2400" dirty="0">
                <a:latin typeface="Arial Unicode MS" pitchFamily="34" charset="-128"/>
                <a:ea typeface="Arial Unicode MS" pitchFamily="34" charset="-128"/>
                <a:cs typeface="Adobe Arabic" pitchFamily="18" charset="-78"/>
              </a:rPr>
              <a:t>بل قد تزدهر ولا يمل الناس من تكرارها عدة عقود.</a:t>
            </a:r>
            <a:endParaRPr lang="en-US" sz="2400" dirty="0">
              <a:latin typeface="Arial Unicode MS" pitchFamily="34" charset="-128"/>
              <a:ea typeface="Arial Unicode MS" pitchFamily="34" charset="-128"/>
              <a:cs typeface="+mj-cs"/>
            </a:endParaRPr>
          </a:p>
          <a:p>
            <a:pPr algn="just" rtl="1" eaLnBrk="0" fontAlgn="base" hangingPunct="0">
              <a:spcBef>
                <a:spcPct val="0"/>
              </a:spcBef>
              <a:spcAft>
                <a:spcPct val="0"/>
              </a:spcAft>
              <a:buFontTx/>
              <a:buChar char="•"/>
            </a:pPr>
            <a:r>
              <a:rPr lang="ar-SA" sz="2400" dirty="0">
                <a:latin typeface="Arial Unicode MS" pitchFamily="34" charset="-128"/>
                <a:ea typeface="Arial Unicode MS" pitchFamily="34" charset="-128"/>
                <a:cs typeface="Adobe Arabic" pitchFamily="18" charset="-78"/>
              </a:rPr>
              <a:t>الكتابة الإبداعية لا تتابع منهجا </a:t>
            </a:r>
            <a:r>
              <a:rPr lang="ar-SA" sz="2400" dirty="0" smtClean="0">
                <a:latin typeface="Arial Unicode MS" pitchFamily="34" charset="-128"/>
                <a:ea typeface="Arial Unicode MS" pitchFamily="34" charset="-128"/>
                <a:cs typeface="Adobe Arabic" pitchFamily="18" charset="-78"/>
              </a:rPr>
              <a:t>محددا، </a:t>
            </a:r>
            <a:r>
              <a:rPr lang="ar-SA" sz="2400" dirty="0">
                <a:latin typeface="Arial Unicode MS" pitchFamily="34" charset="-128"/>
                <a:ea typeface="Arial Unicode MS" pitchFamily="34" charset="-128"/>
                <a:cs typeface="Adobe Arabic" pitchFamily="18" charset="-78"/>
              </a:rPr>
              <a:t>فلكل كاتب طريقته وأسلوبه الخاص في الكتابة.</a:t>
            </a:r>
            <a:endParaRPr lang="en-US" sz="2400" dirty="0">
              <a:latin typeface="Arial Unicode MS" pitchFamily="34" charset="-128"/>
              <a:ea typeface="Arial Unicode MS" pitchFamily="34" charset="-128"/>
              <a:cs typeface="+mj-cs"/>
            </a:endParaRPr>
          </a:p>
          <a:p>
            <a:pPr algn="just" rtl="1" eaLnBrk="0" fontAlgn="base" hangingPunct="0">
              <a:spcBef>
                <a:spcPct val="0"/>
              </a:spcBef>
              <a:spcAft>
                <a:spcPct val="0"/>
              </a:spcAft>
              <a:buFontTx/>
              <a:buChar char="•"/>
            </a:pPr>
            <a:r>
              <a:rPr lang="ar-SA" sz="2400" dirty="0">
                <a:latin typeface="Arial Unicode MS" pitchFamily="34" charset="-128"/>
                <a:ea typeface="Arial Unicode MS" pitchFamily="34" charset="-128"/>
                <a:cs typeface="Adobe Arabic" pitchFamily="18" charset="-78"/>
              </a:rPr>
              <a:t>الكتابة الإبداعية جهد شخصي غير تراكمي .</a:t>
            </a:r>
            <a:endParaRPr lang="en-US" sz="2400" dirty="0">
              <a:latin typeface="Arial Unicode MS" pitchFamily="34" charset="-128"/>
              <a:ea typeface="Arial Unicode MS" pitchFamily="34" charset="-128"/>
              <a:cs typeface="+mj-cs"/>
            </a:endParaRPr>
          </a:p>
          <a:p>
            <a:pPr algn="just" rtl="1" eaLnBrk="0" fontAlgn="base" hangingPunct="0">
              <a:spcBef>
                <a:spcPct val="0"/>
              </a:spcBef>
              <a:spcAft>
                <a:spcPct val="0"/>
              </a:spcAft>
              <a:buFontTx/>
              <a:buChar char="•"/>
            </a:pPr>
            <a:r>
              <a:rPr lang="ar-SA" sz="2400" dirty="0">
                <a:latin typeface="Arial Unicode MS" pitchFamily="34" charset="-128"/>
                <a:ea typeface="Arial Unicode MS" pitchFamily="34" charset="-128"/>
                <a:cs typeface="Adobe Arabic" pitchFamily="18" charset="-78"/>
              </a:rPr>
              <a:t>الكتابة الإبداعية لها اهداف جمالية.</a:t>
            </a:r>
          </a:p>
        </p:txBody>
      </p:sp>
      <p:sp>
        <p:nvSpPr>
          <p:cNvPr id="9" name="Rounded Rectangle 8"/>
          <p:cNvSpPr/>
          <p:nvPr/>
        </p:nvSpPr>
        <p:spPr>
          <a:xfrm>
            <a:off x="8153400" y="304800"/>
            <a:ext cx="3048000" cy="762000"/>
          </a:xfrm>
          <a:prstGeom prst="roundRect">
            <a:avLst/>
          </a:prstGeom>
          <a:solidFill>
            <a:schemeClr val="bg1">
              <a:lumMod val="95000"/>
            </a:schemeClr>
          </a:solidFill>
        </p:spPr>
        <p:style>
          <a:lnRef idx="1">
            <a:schemeClr val="accent2"/>
          </a:lnRef>
          <a:fillRef idx="2">
            <a:schemeClr val="accent2"/>
          </a:fillRef>
          <a:effectRef idx="1">
            <a:schemeClr val="accent2"/>
          </a:effectRef>
          <a:fontRef idx="minor">
            <a:schemeClr val="dk1"/>
          </a:fontRef>
        </p:style>
        <p:txBody>
          <a:bodyPr rtlCol="1" anchor="ctr"/>
          <a:lstStyle/>
          <a:p>
            <a:pPr lvl="0" algn="r" rtl="1" fontAlgn="base">
              <a:spcBef>
                <a:spcPct val="0"/>
              </a:spcBef>
              <a:spcAft>
                <a:spcPct val="0"/>
              </a:spcAft>
            </a:pPr>
            <a:r>
              <a:rPr lang="ar-SA" sz="2400" b="1" dirty="0">
                <a:solidFill>
                  <a:srgbClr val="C00000"/>
                </a:solidFill>
                <a:latin typeface="Adobe Arabic" pitchFamily="18" charset="-78"/>
                <a:ea typeface="Calibri" pitchFamily="34" charset="0"/>
                <a:cs typeface="Adobe Arabic" pitchFamily="18" charset="-78"/>
              </a:rPr>
              <a:t>خصائص الكتابة الإبداعية</a:t>
            </a:r>
            <a:endParaRPr lang="en-US" sz="2400" dirty="0">
              <a:solidFill>
                <a:prstClr val="black"/>
              </a:solidFill>
              <a:latin typeface="Adobe Arabic" pitchFamily="18" charset="-78"/>
              <a:cs typeface="Adobe Arabic" pitchFamily="18" charset="-78"/>
            </a:endParaRPr>
          </a:p>
        </p:txBody>
      </p:sp>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836049" y="1988574"/>
            <a:ext cx="3819525" cy="3819525"/>
          </a:xfrm>
          <a:prstGeom prst="rect">
            <a:avLst/>
          </a:prstGeom>
          <a:ln>
            <a:noFill/>
          </a:ln>
          <a:effectLst>
            <a:softEdge rad="112500"/>
          </a:effectLst>
        </p:spPr>
      </p:pic>
    </p:spTree>
    <p:extLst>
      <p:ext uri="{BB962C8B-B14F-4D97-AF65-F5344CB8AC3E}">
        <p14:creationId xmlns:p14="http://schemas.microsoft.com/office/powerpoint/2010/main" val="14451251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10574270" y="5011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ar-EG" sz="1800" b="0" i="0" u="none" strike="noStrike" kern="1200" cap="none" spc="0" normalizeH="0" baseline="0" noProof="0" dirty="0">
              <a:ln>
                <a:noFill/>
              </a:ln>
              <a:solidFill>
                <a:prstClr val="black"/>
              </a:solidFill>
              <a:effectLst/>
              <a:uLnTx/>
              <a:uFillTx/>
              <a:latin typeface="Adobe Arabic" pitchFamily="18" charset="-78"/>
              <a:ea typeface="+mn-ea"/>
              <a:cs typeface="Adobe Arabic" pitchFamily="18" charset="-78"/>
            </a:endParaRPr>
          </a:p>
        </p:txBody>
      </p:sp>
      <p:sp>
        <p:nvSpPr>
          <p:cNvPr id="6" name="Rectangle 5"/>
          <p:cNvSpPr/>
          <p:nvPr/>
        </p:nvSpPr>
        <p:spPr>
          <a:xfrm>
            <a:off x="4038600" y="501134"/>
            <a:ext cx="5061585" cy="1323439"/>
          </a:xfrm>
          <a:prstGeom prst="rect">
            <a:avLst/>
          </a:prstGeom>
        </p:spPr>
        <p:txBody>
          <a:bodyPr wrap="square">
            <a:spAutoFit/>
          </a:bodyPr>
          <a:lstStyle/>
          <a:p>
            <a:pPr marL="0" marR="0" lvl="0" indent="0" algn="l" defTabSz="914400" rtl="1" eaLnBrk="1" fontAlgn="base" latinLnBrk="0" hangingPunct="1">
              <a:lnSpc>
                <a:spcPct val="100000"/>
              </a:lnSpc>
              <a:spcBef>
                <a:spcPct val="0"/>
              </a:spcBef>
              <a:spcAft>
                <a:spcPct val="0"/>
              </a:spcAft>
              <a:buClrTx/>
              <a:buSzTx/>
              <a:buFontTx/>
              <a:buNone/>
              <a:tabLst>
                <a:tab pos="3236913" algn="ctr"/>
                <a:tab pos="5918200" algn="l"/>
              </a:tabLst>
              <a:defRPr/>
            </a:pPr>
            <a:r>
              <a:rPr kumimoji="0" lang="ar-JO" sz="8000" b="1" i="0" u="none" strike="noStrike" kern="1200" cap="none" spc="0" normalizeH="0" baseline="0" noProof="0" dirty="0" smtClean="0">
                <a:ln>
                  <a:noFill/>
                </a:ln>
                <a:solidFill>
                  <a:srgbClr val="C00000"/>
                </a:solidFill>
                <a:effectLst/>
                <a:uLnTx/>
                <a:uFillTx/>
                <a:latin typeface="Adobe Arabic" pitchFamily="18" charset="-78"/>
                <a:ea typeface="Calibri" pitchFamily="34" charset="0"/>
                <a:cs typeface="Adobe Arabic" pitchFamily="18" charset="-78"/>
              </a:rPr>
              <a:t>ا</a:t>
            </a:r>
            <a:r>
              <a:rPr kumimoji="0" lang="ar-SA" sz="8000" b="1" i="0" u="none" strike="noStrike" kern="1200" cap="none" spc="0" normalizeH="0" baseline="0" noProof="0" dirty="0" err="1" smtClean="0">
                <a:ln>
                  <a:noFill/>
                </a:ln>
                <a:solidFill>
                  <a:srgbClr val="C00000"/>
                </a:solidFill>
                <a:effectLst/>
                <a:uLnTx/>
                <a:uFillTx/>
                <a:latin typeface="Adobe Arabic" pitchFamily="18" charset="-78"/>
                <a:ea typeface="Calibri" pitchFamily="34" charset="0"/>
                <a:cs typeface="Adobe Arabic" pitchFamily="18" charset="-78"/>
              </a:rPr>
              <a:t>ستراحة</a:t>
            </a:r>
            <a:r>
              <a:rPr kumimoji="0" lang="ar-SA" sz="8000" b="1" i="0" u="none" strike="noStrike" kern="1200" cap="none" spc="0" normalizeH="0" baseline="0" noProof="0" dirty="0" smtClean="0">
                <a:ln>
                  <a:noFill/>
                </a:ln>
                <a:solidFill>
                  <a:srgbClr val="C00000"/>
                </a:solidFill>
                <a:effectLst/>
                <a:uLnTx/>
                <a:uFillTx/>
                <a:latin typeface="Adobe Arabic" pitchFamily="18" charset="-78"/>
                <a:ea typeface="Calibri" pitchFamily="34" charset="0"/>
                <a:cs typeface="Adobe Arabic" pitchFamily="18" charset="-78"/>
              </a:rPr>
              <a:t> </a:t>
            </a:r>
            <a:r>
              <a:rPr kumimoji="0" lang="ar-SA" sz="8000" b="1" i="0" u="none" strike="noStrike" kern="1200" cap="none" spc="0" normalizeH="0" baseline="0" noProof="0" dirty="0">
                <a:ln>
                  <a:noFill/>
                </a:ln>
                <a:solidFill>
                  <a:srgbClr val="C00000"/>
                </a:solidFill>
                <a:effectLst/>
                <a:uLnTx/>
                <a:uFillTx/>
                <a:latin typeface="Adobe Arabic" pitchFamily="18" charset="-78"/>
                <a:ea typeface="Calibri" pitchFamily="34" charset="0"/>
                <a:cs typeface="Adobe Arabic" pitchFamily="18" charset="-78"/>
              </a:rPr>
              <a:t>	</a:t>
            </a:r>
            <a:endParaRPr kumimoji="0" lang="en-US" sz="900" b="0" i="0" u="none" strike="noStrike" kern="1200" cap="none" spc="0" normalizeH="0" baseline="0" noProof="0" dirty="0">
              <a:ln>
                <a:noFill/>
              </a:ln>
              <a:solidFill>
                <a:srgbClr val="C00000"/>
              </a:solidFill>
              <a:effectLst/>
              <a:uLnTx/>
              <a:uFillTx/>
              <a:latin typeface="Adobe Arabic" pitchFamily="18" charset="-78"/>
              <a:ea typeface="+mn-ea"/>
              <a:cs typeface="Adobe Arabic" pitchFamily="18" charset="-78"/>
            </a:endParaRPr>
          </a:p>
        </p:txBody>
      </p:sp>
      <p:pic>
        <p:nvPicPr>
          <p:cNvPr id="2050" name="Picture 2" descr="How And When To Give Your Students With Special Needs A Break - Friendship  Circle - Special Needs Blog : Friendship Circle — Special Needs Blo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2286000"/>
            <a:ext cx="5864225" cy="3665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57337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3043084" y="2438400"/>
            <a:ext cx="7772400" cy="4263731"/>
          </a:xfrm>
          <a:prstGeom prst="rect">
            <a:avLst/>
          </a:prstGeom>
        </p:spPr>
        <p:txBody>
          <a:bodyPr wrap="square">
            <a:spAutoFit/>
          </a:bodyPr>
          <a:lstStyle/>
          <a:p>
            <a:pPr marL="342900" indent="-342900" algn="r" rtl="1">
              <a:lnSpc>
                <a:spcPts val="2600"/>
              </a:lnSpc>
              <a:buBlip>
                <a:blip r:embed="rId2"/>
              </a:buBlip>
            </a:pPr>
            <a:r>
              <a:rPr lang="ar-SA" sz="2800" b="1" dirty="0">
                <a:latin typeface="Adobe Arabic" pitchFamily="18" charset="-78"/>
                <a:ea typeface="Calibri"/>
                <a:cs typeface="Adobe Arabic" pitchFamily="18" charset="-78"/>
              </a:rPr>
              <a:t>مقدمة</a:t>
            </a:r>
            <a:endParaRPr lang="en-US" sz="2800" dirty="0">
              <a:latin typeface="Adobe Arabic" pitchFamily="18" charset="-78"/>
              <a:ea typeface="Calibri"/>
              <a:cs typeface="Adobe Arabic" pitchFamily="18" charset="-78"/>
            </a:endParaRPr>
          </a:p>
          <a:p>
            <a:pPr marL="342900" indent="-342900" algn="r" rtl="1">
              <a:lnSpc>
                <a:spcPts val="2600"/>
              </a:lnSpc>
              <a:buBlip>
                <a:blip r:embed="rId2"/>
              </a:buBlip>
            </a:pPr>
            <a:r>
              <a:rPr lang="ar-SA" sz="2800" b="1" dirty="0">
                <a:latin typeface="Adobe Arabic" pitchFamily="18" charset="-78"/>
                <a:ea typeface="Calibri"/>
                <a:cs typeface="Adobe Arabic" pitchFamily="18" charset="-78"/>
              </a:rPr>
              <a:t>مشكلة الوقت </a:t>
            </a:r>
            <a:endParaRPr lang="en-US" sz="2800" dirty="0">
              <a:latin typeface="Adobe Arabic" pitchFamily="18" charset="-78"/>
              <a:ea typeface="Calibri"/>
              <a:cs typeface="Adobe Arabic" pitchFamily="18" charset="-78"/>
            </a:endParaRPr>
          </a:p>
          <a:p>
            <a:pPr marL="342900" indent="-342900" algn="r" rtl="1">
              <a:lnSpc>
                <a:spcPts val="2600"/>
              </a:lnSpc>
              <a:buBlip>
                <a:blip r:embed="rId2"/>
              </a:buBlip>
            </a:pPr>
            <a:r>
              <a:rPr lang="ar-SA" sz="2800" b="1" dirty="0">
                <a:latin typeface="Adobe Arabic" pitchFamily="18" charset="-78"/>
                <a:ea typeface="Calibri"/>
                <a:cs typeface="Adobe Arabic" pitchFamily="18" charset="-78"/>
              </a:rPr>
              <a:t>تمرين</a:t>
            </a:r>
            <a:endParaRPr lang="en-US" sz="2800" dirty="0">
              <a:latin typeface="Adobe Arabic" pitchFamily="18" charset="-78"/>
              <a:ea typeface="Calibri"/>
              <a:cs typeface="Adobe Arabic" pitchFamily="18" charset="-78"/>
            </a:endParaRPr>
          </a:p>
          <a:p>
            <a:pPr marL="342900" indent="-342900" algn="r" rtl="1">
              <a:lnSpc>
                <a:spcPts val="2600"/>
              </a:lnSpc>
              <a:buBlip>
                <a:blip r:embed="rId2"/>
              </a:buBlip>
            </a:pPr>
            <a:r>
              <a:rPr lang="ar-SA" sz="2800" b="1" dirty="0">
                <a:latin typeface="Adobe Arabic" pitchFamily="18" charset="-78"/>
                <a:ea typeface="Calibri"/>
                <a:cs typeface="Adobe Arabic" pitchFamily="18" charset="-78"/>
              </a:rPr>
              <a:t>مضيعات الوقت </a:t>
            </a:r>
            <a:endParaRPr lang="en-US" sz="2800" dirty="0">
              <a:latin typeface="Adobe Arabic" pitchFamily="18" charset="-78"/>
              <a:ea typeface="Calibri"/>
              <a:cs typeface="Adobe Arabic" pitchFamily="18" charset="-78"/>
            </a:endParaRPr>
          </a:p>
          <a:p>
            <a:pPr marL="342900" indent="-342900" algn="r" rtl="1">
              <a:lnSpc>
                <a:spcPts val="2600"/>
              </a:lnSpc>
              <a:buBlip>
                <a:blip r:embed="rId2"/>
              </a:buBlip>
            </a:pPr>
            <a:r>
              <a:rPr lang="ar-SA" sz="2800" b="1" dirty="0">
                <a:latin typeface="Adobe Arabic" pitchFamily="18" charset="-78"/>
                <a:ea typeface="Calibri"/>
                <a:cs typeface="Adobe Arabic" pitchFamily="18" charset="-78"/>
              </a:rPr>
              <a:t>أهمية الوقت</a:t>
            </a:r>
            <a:endParaRPr lang="en-US" sz="2800" dirty="0">
              <a:latin typeface="Adobe Arabic" pitchFamily="18" charset="-78"/>
              <a:ea typeface="Calibri"/>
              <a:cs typeface="Adobe Arabic" pitchFamily="18" charset="-78"/>
            </a:endParaRPr>
          </a:p>
          <a:p>
            <a:pPr marL="342900" indent="-342900" algn="r" rtl="1">
              <a:lnSpc>
                <a:spcPts val="3000"/>
              </a:lnSpc>
              <a:buBlip>
                <a:blip r:embed="rId2"/>
              </a:buBlip>
            </a:pPr>
            <a:r>
              <a:rPr lang="ar-SA" sz="2800" b="1" dirty="0">
                <a:latin typeface="Adobe Arabic" pitchFamily="18" charset="-78"/>
                <a:ea typeface="Calibri"/>
                <a:cs typeface="Adobe Arabic" pitchFamily="18" charset="-78"/>
              </a:rPr>
              <a:t>مفهوم إدارة الوقت </a:t>
            </a:r>
            <a:endParaRPr lang="en-US" sz="2800" dirty="0">
              <a:latin typeface="Adobe Arabic" pitchFamily="18" charset="-78"/>
              <a:ea typeface="Calibri"/>
              <a:cs typeface="Adobe Arabic" pitchFamily="18" charset="-78"/>
            </a:endParaRPr>
          </a:p>
          <a:p>
            <a:pPr marL="342900" indent="-342900" algn="r" rtl="1">
              <a:lnSpc>
                <a:spcPts val="2600"/>
              </a:lnSpc>
              <a:buBlip>
                <a:blip r:embed="rId2"/>
              </a:buBlip>
            </a:pPr>
            <a:r>
              <a:rPr lang="ar-SA" sz="2800" b="1" dirty="0">
                <a:latin typeface="Adobe Arabic" pitchFamily="18" charset="-78"/>
                <a:ea typeface="Calibri"/>
                <a:cs typeface="Adobe Arabic" pitchFamily="18" charset="-78"/>
              </a:rPr>
              <a:t>فوائد ادارة الوقت</a:t>
            </a:r>
            <a:endParaRPr lang="en-US" sz="2800" dirty="0">
              <a:latin typeface="Adobe Arabic" pitchFamily="18" charset="-78"/>
              <a:ea typeface="Calibri"/>
              <a:cs typeface="Adobe Arabic" pitchFamily="18" charset="-78"/>
            </a:endParaRPr>
          </a:p>
          <a:p>
            <a:pPr marL="342900" indent="-342900" algn="r" rtl="1">
              <a:lnSpc>
                <a:spcPts val="2600"/>
              </a:lnSpc>
              <a:buBlip>
                <a:blip r:embed="rId2"/>
              </a:buBlip>
            </a:pPr>
            <a:r>
              <a:rPr lang="ar-JO" sz="2800" b="1" dirty="0" smtClean="0">
                <a:latin typeface="Adobe Arabic" pitchFamily="18" charset="-78"/>
                <a:ea typeface="Calibri"/>
                <a:cs typeface="Adobe Arabic" pitchFamily="18" charset="-78"/>
              </a:rPr>
              <a:t>أن</a:t>
            </a:r>
            <a:r>
              <a:rPr lang="ar-SA" sz="2800" b="1" dirty="0" smtClean="0">
                <a:latin typeface="Adobe Arabic" pitchFamily="18" charset="-78"/>
                <a:ea typeface="Calibri"/>
                <a:cs typeface="Adobe Arabic" pitchFamily="18" charset="-78"/>
              </a:rPr>
              <a:t>واع </a:t>
            </a:r>
            <a:r>
              <a:rPr lang="ar-SA" sz="2800" b="1" dirty="0">
                <a:latin typeface="Adobe Arabic" pitchFamily="18" charset="-78"/>
                <a:ea typeface="Calibri"/>
                <a:cs typeface="Adobe Arabic" pitchFamily="18" charset="-78"/>
              </a:rPr>
              <a:t>الوقت</a:t>
            </a:r>
            <a:endParaRPr lang="en-US" sz="2800" dirty="0">
              <a:latin typeface="Adobe Arabic" pitchFamily="18" charset="-78"/>
              <a:ea typeface="Calibri"/>
              <a:cs typeface="Adobe Arabic" pitchFamily="18" charset="-78"/>
            </a:endParaRPr>
          </a:p>
          <a:p>
            <a:pPr marL="342900" indent="-342900" algn="r" rtl="1">
              <a:lnSpc>
                <a:spcPts val="2600"/>
              </a:lnSpc>
              <a:buBlip>
                <a:blip r:embed="rId2"/>
              </a:buBlip>
            </a:pPr>
            <a:r>
              <a:rPr lang="ar-SA" sz="2800" b="1" dirty="0">
                <a:latin typeface="Adobe Arabic" pitchFamily="18" charset="-78"/>
                <a:ea typeface="Calibri"/>
                <a:cs typeface="Adobe Arabic" pitchFamily="18" charset="-78"/>
              </a:rPr>
              <a:t>خطوات ومبادئ الإدارة الناجحة للوقت </a:t>
            </a:r>
            <a:r>
              <a:rPr lang="ar-SA" sz="2800" b="1" dirty="0" smtClean="0">
                <a:solidFill>
                  <a:schemeClr val="bg1"/>
                </a:solidFill>
                <a:latin typeface="Adobe Arabic" pitchFamily="18" charset="-78"/>
                <a:ea typeface="Calibri"/>
                <a:cs typeface="Adobe Arabic" pitchFamily="18" charset="-78"/>
              </a:rPr>
              <a:t>ن </a:t>
            </a:r>
            <a:r>
              <a:rPr lang="ar-SA" sz="2800" b="1" dirty="0">
                <a:solidFill>
                  <a:schemeClr val="bg1"/>
                </a:solidFill>
                <a:latin typeface="Adobe Arabic" pitchFamily="18" charset="-78"/>
                <a:ea typeface="Calibri"/>
                <a:cs typeface="Adobe Arabic" pitchFamily="18" charset="-78"/>
              </a:rPr>
              <a:t>تطبيقية وتقويمية</a:t>
            </a:r>
            <a:endParaRPr lang="en-US" sz="2800" dirty="0">
              <a:solidFill>
                <a:schemeClr val="bg1"/>
              </a:solidFill>
              <a:latin typeface="Adobe Arabic" pitchFamily="18" charset="-78"/>
              <a:ea typeface="Calibri"/>
              <a:cs typeface="Adobe Arabic" pitchFamily="18" charset="-78"/>
            </a:endParaRPr>
          </a:p>
          <a:p>
            <a:pPr algn="just" rtl="1">
              <a:lnSpc>
                <a:spcPct val="115000"/>
              </a:lnSpc>
              <a:spcAft>
                <a:spcPts val="1000"/>
              </a:spcAft>
            </a:pPr>
            <a:r>
              <a:rPr lang="ar-EG" sz="2800" b="1" dirty="0">
                <a:solidFill>
                  <a:srgbClr val="FF0000"/>
                </a:solidFill>
                <a:latin typeface="Adobe Arabic" pitchFamily="18" charset="-78"/>
                <a:ea typeface="Calibri"/>
                <a:cs typeface="Adobe Arabic" pitchFamily="18" charset="-78"/>
              </a:rPr>
              <a:t> </a:t>
            </a:r>
            <a:endParaRPr lang="en-US" sz="2800" dirty="0">
              <a:latin typeface="Adobe Arabic" pitchFamily="18" charset="-78"/>
              <a:ea typeface="Calibri"/>
              <a:cs typeface="Adobe Arabic" pitchFamily="18" charset="-78"/>
            </a:endParaRPr>
          </a:p>
          <a:p>
            <a:pPr algn="just" rtl="1">
              <a:lnSpc>
                <a:spcPct val="115000"/>
              </a:lnSpc>
              <a:spcAft>
                <a:spcPts val="1000"/>
              </a:spcAft>
            </a:pPr>
            <a:r>
              <a:rPr lang="ar-SA" sz="2800" b="1" dirty="0">
                <a:solidFill>
                  <a:srgbClr val="FF0000"/>
                </a:solidFill>
                <a:latin typeface="Adobe Arabic" pitchFamily="18" charset="-78"/>
                <a:ea typeface="Calibri"/>
                <a:cs typeface="Adobe Arabic" pitchFamily="18" charset="-78"/>
              </a:rPr>
              <a:t> </a:t>
            </a:r>
            <a:endParaRPr lang="en-US" sz="2800" dirty="0">
              <a:latin typeface="Adobe Arabic" pitchFamily="18" charset="-78"/>
              <a:ea typeface="Calibri"/>
              <a:cs typeface="Adobe Arabic" pitchFamily="18" charset="-78"/>
            </a:endParaRPr>
          </a:p>
        </p:txBody>
      </p:sp>
      <p:pic>
        <p:nvPicPr>
          <p:cNvPr id="8" name="Picture 7" descr="D:\حقايب\حقائب شهر 5\صور التميز الوظيفي\images (60).jpg"/>
          <p:cNvPicPr/>
          <p:nvPr/>
        </p:nvPicPr>
        <p:blipFill>
          <a:blip r:embed="rId3">
            <a:extLst>
              <a:ext uri="{28A0092B-C50C-407E-A947-70E740481C1C}">
                <a14:useLocalDpi xmlns:a14="http://schemas.microsoft.com/office/drawing/2010/main" val="0"/>
              </a:ext>
            </a:extLst>
          </a:blip>
          <a:srcRect/>
          <a:stretch>
            <a:fillRect/>
          </a:stretch>
        </p:blipFill>
        <p:spPr bwMode="auto">
          <a:xfrm>
            <a:off x="762000" y="2455606"/>
            <a:ext cx="4419600" cy="3411794"/>
          </a:xfrm>
          <a:prstGeom prst="rect">
            <a:avLst/>
          </a:prstGeom>
          <a:noFill/>
          <a:ln>
            <a:noFill/>
          </a:ln>
        </p:spPr>
      </p:pic>
      <p:sp>
        <p:nvSpPr>
          <p:cNvPr id="3" name="Cloud 2"/>
          <p:cNvSpPr/>
          <p:nvPr/>
        </p:nvSpPr>
        <p:spPr>
          <a:xfrm>
            <a:off x="7086600" y="381000"/>
            <a:ext cx="4191000" cy="1600200"/>
          </a:xfrm>
          <a:prstGeom prst="cloud">
            <a:avLst/>
          </a:prstGeom>
          <a:solidFill>
            <a:schemeClr val="bg1">
              <a:lumMod val="9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4000" b="1" dirty="0" smtClean="0">
                <a:solidFill>
                  <a:schemeClr val="accent2">
                    <a:lumMod val="75000"/>
                  </a:schemeClr>
                </a:solidFill>
                <a:cs typeface="Adobe Arabic" pitchFamily="18" charset="-78"/>
              </a:rPr>
              <a:t>الجلسة الثانية </a:t>
            </a:r>
            <a:endParaRPr lang="en-US" sz="4000" b="1" dirty="0">
              <a:solidFill>
                <a:schemeClr val="accent2">
                  <a:lumMod val="75000"/>
                </a:schemeClr>
              </a:solidFill>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22885" y="2747450"/>
            <a:ext cx="3968115" cy="3028950"/>
          </a:xfrm>
          <a:prstGeom prst="rect">
            <a:avLst/>
          </a:prstGeom>
        </p:spPr>
      </p:pic>
      <p:sp>
        <p:nvSpPr>
          <p:cNvPr id="3" name="Rectangle 2"/>
          <p:cNvSpPr/>
          <p:nvPr/>
        </p:nvSpPr>
        <p:spPr>
          <a:xfrm>
            <a:off x="4191000" y="1101212"/>
            <a:ext cx="7391400" cy="3973395"/>
          </a:xfrm>
          <a:prstGeom prst="rect">
            <a:avLst/>
          </a:prstGeom>
        </p:spPr>
        <p:txBody>
          <a:bodyPr wrap="square">
            <a:spAutoFit/>
          </a:bodyPr>
          <a:lstStyle/>
          <a:p>
            <a:pPr algn="just" rtl="1">
              <a:lnSpc>
                <a:spcPct val="115000"/>
              </a:lnSpc>
            </a:pPr>
            <a:r>
              <a:rPr lang="ar-SA" sz="2800" dirty="0">
                <a:latin typeface="Calibri"/>
                <a:ea typeface="Times New Roman"/>
                <a:cs typeface="Adobe Arabic" pitchFamily="18" charset="-78"/>
              </a:rPr>
              <a:t> </a:t>
            </a:r>
            <a:endParaRPr lang="en-US" sz="2800" dirty="0">
              <a:latin typeface="Calibri"/>
              <a:ea typeface="Calibri"/>
              <a:cs typeface="Adobe Arabic" pitchFamily="18" charset="-78"/>
            </a:endParaRPr>
          </a:p>
          <a:p>
            <a:pPr algn="just" rtl="1"/>
            <a:r>
              <a:rPr lang="ar-SA" sz="2400" dirty="0">
                <a:latin typeface="Adobe Arabic" pitchFamily="18" charset="-78"/>
                <a:ea typeface="Times New Roman"/>
                <a:cs typeface="Adobe Arabic" pitchFamily="18" charset="-78"/>
              </a:rPr>
              <a:t>يشتكي كثير من الناس في العصر الحاضر من مشكلة عدم توفر الوقت ،  يقول ماكانزي ، وريتشارد مؤكدين ذلك " لا يوجد شخص لديه الوقت الكافي " ثم يتبعان ذلك بقولهما " لكن مع ذلك كل شخص لديه كل ما هو متوافر من هذا الوقت " متسألين  ". </a:t>
            </a:r>
            <a:endParaRPr lang="en-US" sz="2400" dirty="0">
              <a:latin typeface="Adobe Arabic" pitchFamily="18" charset="-78"/>
              <a:ea typeface="Calibri"/>
              <a:cs typeface="Adobe Arabic" pitchFamily="18" charset="-78"/>
            </a:endParaRPr>
          </a:p>
          <a:p>
            <a:pPr algn="just" rtl="1"/>
            <a:r>
              <a:rPr lang="ar-SA" sz="2400" dirty="0">
                <a:solidFill>
                  <a:srgbClr val="002060"/>
                </a:solidFill>
                <a:latin typeface="Adobe Arabic" pitchFamily="18" charset="-78"/>
                <a:ea typeface="Times New Roman"/>
                <a:cs typeface="Adobe Arabic" pitchFamily="18" charset="-78"/>
              </a:rPr>
              <a:t>إذن ، هل الوقت هو المشكلة أم أنك أنت المشكلة " .</a:t>
            </a:r>
            <a:endParaRPr lang="en-US" sz="2400" dirty="0">
              <a:solidFill>
                <a:srgbClr val="002060"/>
              </a:solidFill>
              <a:latin typeface="Adobe Arabic" pitchFamily="18" charset="-78"/>
              <a:ea typeface="Calibri"/>
              <a:cs typeface="Adobe Arabic" pitchFamily="18" charset="-78"/>
            </a:endParaRPr>
          </a:p>
          <a:p>
            <a:pPr algn="just" rtl="1"/>
            <a:r>
              <a:rPr lang="ar-SA" sz="2400" dirty="0">
                <a:latin typeface="Adobe Arabic" pitchFamily="18" charset="-78"/>
                <a:ea typeface="Times New Roman"/>
                <a:cs typeface="Adobe Arabic" pitchFamily="18" charset="-78"/>
              </a:rPr>
              <a:t>ولمساعدتك في الإجابة على السؤال السابق ، نطلب منك الإجابة على السؤال التالي :-</a:t>
            </a:r>
            <a:endParaRPr lang="en-US" sz="2400" dirty="0">
              <a:latin typeface="Adobe Arabic" pitchFamily="18" charset="-78"/>
              <a:ea typeface="Calibri"/>
              <a:cs typeface="Adobe Arabic" pitchFamily="18" charset="-78"/>
            </a:endParaRPr>
          </a:p>
          <a:p>
            <a:pPr algn="just" rtl="1"/>
            <a:r>
              <a:rPr lang="ar-SA" sz="2400" dirty="0">
                <a:solidFill>
                  <a:srgbClr val="002060"/>
                </a:solidFill>
                <a:latin typeface="Adobe Arabic" pitchFamily="18" charset="-78"/>
                <a:ea typeface="Times New Roman"/>
                <a:cs typeface="Adobe Arabic" pitchFamily="18" charset="-78"/>
              </a:rPr>
              <a:t>هل يمكن زيادة وقت اليوم والليلة عن أربع وعشرون ساعة ؟</a:t>
            </a:r>
            <a:endParaRPr lang="en-US" sz="2400" dirty="0">
              <a:solidFill>
                <a:srgbClr val="002060"/>
              </a:solidFill>
              <a:latin typeface="Adobe Arabic" pitchFamily="18" charset="-78"/>
              <a:ea typeface="Times New Roman"/>
              <a:cs typeface="Adobe Arabic" pitchFamily="18" charset="-78"/>
            </a:endParaRPr>
          </a:p>
          <a:p>
            <a:pPr algn="just" rtl="1"/>
            <a:r>
              <a:rPr lang="ar-SA" sz="2400" dirty="0">
                <a:latin typeface="Adobe Arabic" pitchFamily="18" charset="-78"/>
                <a:ea typeface="Times New Roman"/>
                <a:cs typeface="Adobe Arabic" pitchFamily="18" charset="-78"/>
              </a:rPr>
              <a:t>وإجابتك عليه بالطبع سوف تكون : لا ، وبذلك تكوني وصلتي إلى </a:t>
            </a:r>
            <a:r>
              <a:rPr lang="ar-SA" sz="2400" dirty="0" smtClean="0">
                <a:latin typeface="Adobe Arabic" pitchFamily="18" charset="-78"/>
                <a:ea typeface="Times New Roman"/>
                <a:cs typeface="Adobe Arabic" pitchFamily="18" charset="-78"/>
              </a:rPr>
              <a:t>أن </a:t>
            </a:r>
            <a:r>
              <a:rPr lang="ar-SA" sz="2400" dirty="0">
                <a:latin typeface="Adobe Arabic" pitchFamily="18" charset="-78"/>
                <a:ea typeface="Times New Roman"/>
                <a:cs typeface="Adobe Arabic" pitchFamily="18" charset="-78"/>
              </a:rPr>
              <a:t>المشكلة هي أنت ،  أو بمعنى آخر </a:t>
            </a:r>
            <a:r>
              <a:rPr lang="ar-SA" sz="2400" dirty="0" smtClean="0">
                <a:latin typeface="Adobe Arabic" pitchFamily="18" charset="-78"/>
                <a:ea typeface="Times New Roman"/>
                <a:cs typeface="Adobe Arabic" pitchFamily="18" charset="-78"/>
              </a:rPr>
              <a:t>أن </a:t>
            </a:r>
            <a:r>
              <a:rPr lang="ar-SA" sz="2400" dirty="0">
                <a:latin typeface="Adobe Arabic" pitchFamily="18" charset="-78"/>
                <a:ea typeface="Times New Roman"/>
                <a:cs typeface="Adobe Arabic" pitchFamily="18" charset="-78"/>
              </a:rPr>
              <a:t>المشكلة هي : ضعف استشعارك أحيانا لأهمية الوقت ، وعدم قدرتك أحياناً أخرى على إدارته بشكل </a:t>
            </a:r>
            <a:r>
              <a:rPr lang="ar-EG" sz="2400" dirty="0" smtClean="0">
                <a:latin typeface="Adobe Arabic" pitchFamily="18" charset="-78"/>
                <a:ea typeface="Times New Roman"/>
                <a:cs typeface="Adobe Arabic" pitchFamily="18" charset="-78"/>
              </a:rPr>
              <a:t>.</a:t>
            </a:r>
            <a:r>
              <a:rPr lang="ar-SA" sz="2800" dirty="0" smtClean="0">
                <a:solidFill>
                  <a:schemeClr val="bg1"/>
                </a:solidFill>
                <a:latin typeface="Adobe Arabic" pitchFamily="18" charset="-78"/>
                <a:ea typeface="Times New Roman"/>
                <a:cs typeface="Adobe Arabic" pitchFamily="18" charset="-78"/>
              </a:rPr>
              <a:t>جيد </a:t>
            </a:r>
            <a:endParaRPr lang="ar-EG" sz="2800" dirty="0">
              <a:solidFill>
                <a:schemeClr val="bg1"/>
              </a:solidFill>
              <a:latin typeface="Adobe Arabic" pitchFamily="18" charset="-78"/>
              <a:cs typeface="Adobe Arabic" pitchFamily="18" charset="-78"/>
            </a:endParaRPr>
          </a:p>
        </p:txBody>
      </p:sp>
      <p:sp>
        <p:nvSpPr>
          <p:cNvPr id="5" name="Snip Single Corner Rectangle 4"/>
          <p:cNvSpPr/>
          <p:nvPr/>
        </p:nvSpPr>
        <p:spPr>
          <a:xfrm>
            <a:off x="8534400" y="381000"/>
            <a:ext cx="2306782" cy="921327"/>
          </a:xfrm>
          <a:prstGeom prst="snip1Rect">
            <a:avLst/>
          </a:prstGeom>
          <a:solidFill>
            <a:schemeClr val="bg1"/>
          </a:solidFill>
        </p:spPr>
        <p:style>
          <a:lnRef idx="1">
            <a:schemeClr val="accent2"/>
          </a:lnRef>
          <a:fillRef idx="2">
            <a:schemeClr val="accent2"/>
          </a:fillRef>
          <a:effectRef idx="1">
            <a:schemeClr val="accent2"/>
          </a:effectRef>
          <a:fontRef idx="minor">
            <a:schemeClr val="dk1"/>
          </a:fontRef>
        </p:style>
        <p:txBody>
          <a:bodyPr rtlCol="1" anchor="ctr"/>
          <a:lstStyle/>
          <a:p>
            <a:pPr lvl="0" algn="ctr" rtl="1">
              <a:lnSpc>
                <a:spcPct val="115000"/>
              </a:lnSpc>
            </a:pPr>
            <a:r>
              <a:rPr lang="ar-SA" sz="2800" b="1" dirty="0">
                <a:solidFill>
                  <a:srgbClr val="C00000"/>
                </a:solidFill>
                <a:latin typeface="Calibri"/>
                <a:ea typeface="Times New Roman"/>
                <a:cs typeface="Adobe Arabic" pitchFamily="18" charset="-78"/>
              </a:rPr>
              <a:t>مشكلة </a:t>
            </a:r>
            <a:r>
              <a:rPr lang="ar-SA" sz="2800" b="1" dirty="0" smtClean="0">
                <a:solidFill>
                  <a:srgbClr val="C00000"/>
                </a:solidFill>
                <a:latin typeface="Calibri"/>
                <a:ea typeface="Times New Roman"/>
                <a:cs typeface="Adobe Arabic" pitchFamily="18" charset="-78"/>
              </a:rPr>
              <a:t>الوقت</a:t>
            </a:r>
            <a:endParaRPr lang="en-US" sz="2800" dirty="0">
              <a:solidFill>
                <a:prstClr val="black"/>
              </a:solidFill>
              <a:latin typeface="Calibri"/>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802447"/>
            <a:ext cx="9144000" cy="607521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Half Frame 2"/>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lowchart: Document 3"/>
          <p:cNvSpPr/>
          <p:nvPr/>
        </p:nvSpPr>
        <p:spPr>
          <a:xfrm>
            <a:off x="8700171" y="388471"/>
            <a:ext cx="2286000" cy="914400"/>
          </a:xfrm>
          <a:prstGeom prst="flowChartDocument">
            <a:avLst/>
          </a:prstGeom>
          <a:solidFill>
            <a:schemeClr val="bg1"/>
          </a:solidFill>
        </p:spPr>
        <p:style>
          <a:lnRef idx="1">
            <a:schemeClr val="accent2"/>
          </a:lnRef>
          <a:fillRef idx="2">
            <a:schemeClr val="accent2"/>
          </a:fillRef>
          <a:effectRef idx="1">
            <a:schemeClr val="accent2"/>
          </a:effectRef>
          <a:fontRef idx="minor">
            <a:schemeClr val="dk1"/>
          </a:fontRef>
        </p:style>
        <p:txBody>
          <a:bodyPr rtlCol="1" anchor="ctr"/>
          <a:lstStyle/>
          <a:p>
            <a:pPr indent="635" algn="r" rtl="1">
              <a:lnSpc>
                <a:spcPts val="3000"/>
              </a:lnSpc>
            </a:pPr>
            <a:r>
              <a:rPr lang="ar-SA" sz="2400" b="1" dirty="0">
                <a:solidFill>
                  <a:srgbClr val="C00000"/>
                </a:solidFill>
                <a:latin typeface="Calibri"/>
                <a:ea typeface="Times New Roman"/>
                <a:cs typeface="Adobe Arabic" pitchFamily="18" charset="-78"/>
              </a:rPr>
              <a:t>مضيعات الوقت :-</a:t>
            </a:r>
            <a:endParaRPr lang="en-US" sz="2400" dirty="0">
              <a:solidFill>
                <a:srgbClr val="C00000"/>
              </a:solidFill>
              <a:latin typeface="Calibri"/>
              <a:ea typeface="Calibri"/>
              <a:cs typeface="Adobe Arabic" pitchFamily="18" charset="-78"/>
            </a:endParaRPr>
          </a:p>
        </p:txBody>
      </p:sp>
      <p:sp>
        <p:nvSpPr>
          <p:cNvPr id="5" name="Rectangle 4"/>
          <p:cNvSpPr/>
          <p:nvPr/>
        </p:nvSpPr>
        <p:spPr>
          <a:xfrm>
            <a:off x="6400740" y="1521544"/>
            <a:ext cx="4935967" cy="477054"/>
          </a:xfrm>
          <a:prstGeom prst="rect">
            <a:avLst/>
          </a:prstGeom>
        </p:spPr>
        <p:txBody>
          <a:bodyPr wrap="none">
            <a:spAutoFit/>
          </a:bodyPr>
          <a:lstStyle/>
          <a:p>
            <a:pPr algn="r" rtl="1">
              <a:lnSpc>
                <a:spcPts val="3000"/>
              </a:lnSpc>
            </a:pPr>
            <a:r>
              <a:rPr lang="ar-SA" sz="2400" b="1" dirty="0">
                <a:solidFill>
                  <a:srgbClr val="0070C0"/>
                </a:solidFill>
                <a:latin typeface="Calibri"/>
                <a:ea typeface="Times New Roman"/>
                <a:cs typeface="Adobe Arabic" pitchFamily="18" charset="-78"/>
              </a:rPr>
              <a:t>مجموعات حسب الوظائف الإدارية وذلك على النحو التالي :-</a:t>
            </a:r>
            <a:endParaRPr lang="en-US" sz="2400" dirty="0">
              <a:solidFill>
                <a:srgbClr val="0070C0"/>
              </a:solidFill>
              <a:latin typeface="Calibri"/>
              <a:ea typeface="Calibri"/>
              <a:cs typeface="Adobe Arabic" pitchFamily="18" charset="-78"/>
            </a:endParaRPr>
          </a:p>
        </p:txBody>
      </p:sp>
      <p:sp>
        <p:nvSpPr>
          <p:cNvPr id="24" name="Rectangle 23"/>
          <p:cNvSpPr/>
          <p:nvPr/>
        </p:nvSpPr>
        <p:spPr>
          <a:xfrm>
            <a:off x="9499867" y="1998598"/>
            <a:ext cx="1486304" cy="587853"/>
          </a:xfrm>
          <a:prstGeom prst="rect">
            <a:avLst/>
          </a:prstGeom>
        </p:spPr>
        <p:txBody>
          <a:bodyPr wrap="none">
            <a:spAutoFit/>
          </a:bodyPr>
          <a:lstStyle/>
          <a:p>
            <a:pPr algn="r" rtl="1">
              <a:lnSpc>
                <a:spcPct val="115000"/>
              </a:lnSpc>
            </a:pPr>
            <a:r>
              <a:rPr lang="ar-SA" sz="2800" b="1" u="sng" dirty="0">
                <a:solidFill>
                  <a:schemeClr val="accent2">
                    <a:lumMod val="75000"/>
                  </a:schemeClr>
                </a:solidFill>
                <a:latin typeface="Calibri"/>
                <a:ea typeface="Times New Roman"/>
                <a:cs typeface="Adobe Arabic" pitchFamily="18" charset="-78"/>
              </a:rPr>
              <a:t>في التخطيط :-</a:t>
            </a:r>
            <a:endParaRPr lang="en-US" sz="2800" u="sng" dirty="0">
              <a:solidFill>
                <a:schemeClr val="accent2">
                  <a:lumMod val="75000"/>
                </a:schemeClr>
              </a:solidFill>
              <a:latin typeface="Calibri"/>
              <a:ea typeface="Calibri"/>
              <a:cs typeface="Adobe Arabic" pitchFamily="18" charset="-78"/>
            </a:endParaRPr>
          </a:p>
        </p:txBody>
      </p:sp>
      <p:graphicFrame>
        <p:nvGraphicFramePr>
          <p:cNvPr id="25" name="Table 24"/>
          <p:cNvGraphicFramePr>
            <a:graphicFrameLocks noGrp="1"/>
          </p:cNvGraphicFramePr>
          <p:nvPr>
            <p:extLst>
              <p:ext uri="{D42A27DB-BD31-4B8C-83A1-F6EECF244321}">
                <p14:modId xmlns:p14="http://schemas.microsoft.com/office/powerpoint/2010/main" val="4164941268"/>
              </p:ext>
            </p:extLst>
          </p:nvPr>
        </p:nvGraphicFramePr>
        <p:xfrm>
          <a:off x="3886200" y="2756673"/>
          <a:ext cx="7620000" cy="3267986"/>
        </p:xfrm>
        <a:graphic>
          <a:graphicData uri="http://schemas.openxmlformats.org/drawingml/2006/table">
            <a:tbl>
              <a:tblPr rtl="1" firstRow="1" firstCol="1" lastRow="1" lastCol="1" bandRow="1" bandCol="1">
                <a:tableStyleId>{2D5ABB26-0587-4C30-8999-92F81FD0307C}</a:tableStyleId>
              </a:tblPr>
              <a:tblGrid>
                <a:gridCol w="3734214">
                  <a:extLst>
                    <a:ext uri="{9D8B030D-6E8A-4147-A177-3AD203B41FA5}">
                      <a16:colId xmlns="" xmlns:a16="http://schemas.microsoft.com/office/drawing/2014/main" val="20000"/>
                    </a:ext>
                  </a:extLst>
                </a:gridCol>
                <a:gridCol w="3885786">
                  <a:extLst>
                    <a:ext uri="{9D8B030D-6E8A-4147-A177-3AD203B41FA5}">
                      <a16:colId xmlns="" xmlns:a16="http://schemas.microsoft.com/office/drawing/2014/main" val="20001"/>
                    </a:ext>
                  </a:extLst>
                </a:gridCol>
              </a:tblGrid>
              <a:tr h="923775">
                <a:tc>
                  <a:txBody>
                    <a:bodyPr/>
                    <a:lstStyle/>
                    <a:p>
                      <a:pPr algn="r" rtl="1">
                        <a:lnSpc>
                          <a:spcPct val="115000"/>
                        </a:lnSpc>
                        <a:spcAft>
                          <a:spcPts val="0"/>
                        </a:spcAft>
                      </a:pPr>
                      <a:r>
                        <a:rPr lang="en-US" sz="2800" b="1" dirty="0">
                          <a:solidFill>
                            <a:schemeClr val="tx1"/>
                          </a:solidFill>
                          <a:effectLst/>
                          <a:latin typeface="Adobe Arabic" pitchFamily="18" charset="-78"/>
                          <a:cs typeface="Adobe Arabic" pitchFamily="18" charset="-78"/>
                          <a:sym typeface="Wingdings 2"/>
                        </a:rPr>
                        <a:t></a:t>
                      </a:r>
                      <a:r>
                        <a:rPr lang="ar-SA" sz="2800" b="1" dirty="0">
                          <a:solidFill>
                            <a:schemeClr val="tx1"/>
                          </a:solidFill>
                          <a:effectLst/>
                          <a:latin typeface="Adobe Arabic" pitchFamily="18" charset="-78"/>
                          <a:cs typeface="Adobe Arabic" pitchFamily="18" charset="-78"/>
                        </a:rPr>
                        <a:t> عدم وجود أهداف / أولويات / تخطيط </a:t>
                      </a:r>
                      <a:endParaRPr lang="en-US" sz="2800" b="1" dirty="0">
                        <a:solidFill>
                          <a:schemeClr val="tx1"/>
                        </a:solidFill>
                        <a:effectLst/>
                        <a:latin typeface="Adobe Arabic" pitchFamily="18" charset="-78"/>
                        <a:ea typeface="Calibri"/>
                        <a:cs typeface="Adobe Arabic" pitchFamily="18" charset="-78"/>
                      </a:endParaRPr>
                    </a:p>
                  </a:txBody>
                  <a:tcPr marL="68580" marR="68580" marT="0" marB="0"/>
                </a:tc>
                <a:tc>
                  <a:txBody>
                    <a:bodyPr/>
                    <a:lstStyle/>
                    <a:p>
                      <a:pPr algn="r" rtl="1">
                        <a:lnSpc>
                          <a:spcPct val="115000"/>
                        </a:lnSpc>
                        <a:spcAft>
                          <a:spcPts val="0"/>
                        </a:spcAft>
                      </a:pPr>
                      <a:r>
                        <a:rPr lang="en-US" sz="2800" b="1" dirty="0">
                          <a:solidFill>
                            <a:schemeClr val="tx1"/>
                          </a:solidFill>
                          <a:effectLst/>
                          <a:latin typeface="Adobe Arabic" pitchFamily="18" charset="-78"/>
                          <a:cs typeface="Adobe Arabic" pitchFamily="18" charset="-78"/>
                          <a:sym typeface="Wingdings 2"/>
                        </a:rPr>
                        <a:t></a:t>
                      </a:r>
                      <a:r>
                        <a:rPr lang="ar-SA" sz="2800" b="1" dirty="0">
                          <a:solidFill>
                            <a:schemeClr val="tx1"/>
                          </a:solidFill>
                          <a:effectLst/>
                          <a:latin typeface="Adobe Arabic" pitchFamily="18" charset="-78"/>
                          <a:cs typeface="Adobe Arabic" pitchFamily="18" charset="-78"/>
                        </a:rPr>
                        <a:t> الإدارة بالأزمات ، تغيير الأولويات .</a:t>
                      </a:r>
                      <a:endParaRPr lang="en-US" sz="2800" b="1" dirty="0">
                        <a:solidFill>
                          <a:schemeClr val="tx1"/>
                        </a:solidFill>
                        <a:effectLst/>
                        <a:latin typeface="Adobe Arabic" pitchFamily="18" charset="-78"/>
                        <a:ea typeface="Calibri"/>
                        <a:cs typeface="Adobe Arabic" pitchFamily="18" charset="-78"/>
                      </a:endParaRPr>
                    </a:p>
                  </a:txBody>
                  <a:tcPr marL="68580" marR="68580" marT="0" marB="0"/>
                </a:tc>
                <a:extLst>
                  <a:ext uri="{0D108BD9-81ED-4DB2-BD59-A6C34878D82A}">
                    <a16:rowId xmlns="" xmlns:a16="http://schemas.microsoft.com/office/drawing/2014/main" val="10000"/>
                  </a:ext>
                </a:extLst>
              </a:tr>
              <a:tr h="1277089">
                <a:tc>
                  <a:txBody>
                    <a:bodyPr/>
                    <a:lstStyle/>
                    <a:p>
                      <a:pPr marL="201295" indent="-201295" algn="r" rtl="1">
                        <a:lnSpc>
                          <a:spcPct val="115000"/>
                        </a:lnSpc>
                        <a:spcAft>
                          <a:spcPts val="0"/>
                        </a:spcAft>
                      </a:pPr>
                      <a:r>
                        <a:rPr lang="en-US" sz="2800" b="1" dirty="0">
                          <a:solidFill>
                            <a:schemeClr val="tx1"/>
                          </a:solidFill>
                          <a:effectLst/>
                          <a:latin typeface="Adobe Arabic" pitchFamily="18" charset="-78"/>
                          <a:cs typeface="Adobe Arabic" pitchFamily="18" charset="-78"/>
                          <a:sym typeface="Wingdings 2"/>
                        </a:rPr>
                        <a:t></a:t>
                      </a:r>
                      <a:r>
                        <a:rPr lang="ar-SA" sz="2800" b="1" dirty="0">
                          <a:solidFill>
                            <a:schemeClr val="tx1"/>
                          </a:solidFill>
                          <a:effectLst/>
                          <a:latin typeface="Adobe Arabic" pitchFamily="18" charset="-78"/>
                          <a:cs typeface="Adobe Arabic" pitchFamily="18" charset="-78"/>
                        </a:rPr>
                        <a:t> محاولة القيام بأمور كثيرة في وقت واحد / تقديرات غير واقعية للوقت .</a:t>
                      </a:r>
                      <a:endParaRPr lang="en-US" sz="2800" b="1" dirty="0">
                        <a:solidFill>
                          <a:schemeClr val="tx1"/>
                        </a:solidFill>
                        <a:effectLst/>
                        <a:latin typeface="Adobe Arabic" pitchFamily="18" charset="-78"/>
                        <a:ea typeface="Calibri"/>
                        <a:cs typeface="Adobe Arabic" pitchFamily="18" charset="-78"/>
                      </a:endParaRPr>
                    </a:p>
                  </a:txBody>
                  <a:tcPr marL="68580" marR="68580" marT="0" marB="0"/>
                </a:tc>
                <a:tc>
                  <a:txBody>
                    <a:bodyPr/>
                    <a:lstStyle/>
                    <a:p>
                      <a:pPr algn="r" rtl="1">
                        <a:lnSpc>
                          <a:spcPct val="115000"/>
                        </a:lnSpc>
                        <a:spcAft>
                          <a:spcPts val="0"/>
                        </a:spcAft>
                      </a:pPr>
                      <a:r>
                        <a:rPr lang="en-US" sz="2800" b="1" dirty="0">
                          <a:solidFill>
                            <a:schemeClr val="tx1"/>
                          </a:solidFill>
                          <a:effectLst/>
                          <a:latin typeface="Adobe Arabic" pitchFamily="18" charset="-78"/>
                          <a:cs typeface="Adobe Arabic" pitchFamily="18" charset="-78"/>
                          <a:sym typeface="Wingdings 2"/>
                        </a:rPr>
                        <a:t></a:t>
                      </a:r>
                      <a:r>
                        <a:rPr lang="ar-SA" sz="2800" b="1" dirty="0">
                          <a:solidFill>
                            <a:schemeClr val="tx1"/>
                          </a:solidFill>
                          <a:effectLst/>
                          <a:latin typeface="Adobe Arabic" pitchFamily="18" charset="-78"/>
                          <a:cs typeface="Adobe Arabic" pitchFamily="18" charset="-78"/>
                        </a:rPr>
                        <a:t> انتظار الطائرات / والمواعيد .</a:t>
                      </a:r>
                      <a:endParaRPr lang="en-US" sz="2800" b="1" dirty="0">
                        <a:solidFill>
                          <a:schemeClr val="tx1"/>
                        </a:solidFill>
                        <a:effectLst/>
                        <a:latin typeface="Adobe Arabic" pitchFamily="18" charset="-78"/>
                        <a:ea typeface="Calibri"/>
                        <a:cs typeface="Adobe Arabic" pitchFamily="18" charset="-78"/>
                      </a:endParaRPr>
                    </a:p>
                  </a:txBody>
                  <a:tcPr marL="68580" marR="68580" marT="0" marB="0"/>
                </a:tc>
                <a:extLst>
                  <a:ext uri="{0D108BD9-81ED-4DB2-BD59-A6C34878D82A}">
                    <a16:rowId xmlns="" xmlns:a16="http://schemas.microsoft.com/office/drawing/2014/main" val="10001"/>
                  </a:ext>
                </a:extLst>
              </a:tr>
              <a:tr h="1009441">
                <a:tc>
                  <a:txBody>
                    <a:bodyPr/>
                    <a:lstStyle/>
                    <a:p>
                      <a:pPr algn="r" rtl="1">
                        <a:lnSpc>
                          <a:spcPct val="115000"/>
                        </a:lnSpc>
                        <a:spcAft>
                          <a:spcPts val="0"/>
                        </a:spcAft>
                      </a:pPr>
                      <a:r>
                        <a:rPr lang="en-US" sz="2800" b="1" dirty="0">
                          <a:solidFill>
                            <a:schemeClr val="tx1"/>
                          </a:solidFill>
                          <a:effectLst/>
                          <a:latin typeface="Adobe Arabic" pitchFamily="18" charset="-78"/>
                          <a:cs typeface="Adobe Arabic" pitchFamily="18" charset="-78"/>
                          <a:sym typeface="Wingdings 2"/>
                        </a:rPr>
                        <a:t></a:t>
                      </a:r>
                      <a:r>
                        <a:rPr lang="ar-SA" sz="2800" b="1" dirty="0">
                          <a:solidFill>
                            <a:schemeClr val="tx1"/>
                          </a:solidFill>
                          <a:effectLst/>
                          <a:latin typeface="Adobe Arabic" pitchFamily="18" charset="-78"/>
                          <a:cs typeface="Adobe Arabic" pitchFamily="18" charset="-78"/>
                        </a:rPr>
                        <a:t> السفر .</a:t>
                      </a:r>
                      <a:endParaRPr lang="en-US" sz="2800" b="1" dirty="0">
                        <a:solidFill>
                          <a:schemeClr val="tx1"/>
                        </a:solidFill>
                        <a:effectLst/>
                        <a:latin typeface="Adobe Arabic" pitchFamily="18" charset="-78"/>
                        <a:ea typeface="Calibri"/>
                        <a:cs typeface="Adobe Arabic" pitchFamily="18" charset="-78"/>
                      </a:endParaRPr>
                    </a:p>
                  </a:txBody>
                  <a:tcPr marL="68580" marR="68580" marT="0" marB="0"/>
                </a:tc>
                <a:tc>
                  <a:txBody>
                    <a:bodyPr/>
                    <a:lstStyle/>
                    <a:p>
                      <a:pPr algn="r" rtl="1">
                        <a:lnSpc>
                          <a:spcPct val="115000"/>
                        </a:lnSpc>
                        <a:spcAft>
                          <a:spcPts val="0"/>
                        </a:spcAft>
                      </a:pPr>
                      <a:r>
                        <a:rPr lang="en-US" sz="2800" b="1" dirty="0">
                          <a:solidFill>
                            <a:schemeClr val="tx1"/>
                          </a:solidFill>
                          <a:effectLst/>
                          <a:latin typeface="Adobe Arabic" pitchFamily="18" charset="-78"/>
                          <a:cs typeface="Adobe Arabic" pitchFamily="18" charset="-78"/>
                          <a:sym typeface="Wingdings 2"/>
                        </a:rPr>
                        <a:t></a:t>
                      </a:r>
                      <a:r>
                        <a:rPr lang="ar-SA" sz="2800" b="1" dirty="0">
                          <a:solidFill>
                            <a:schemeClr val="tx1"/>
                          </a:solidFill>
                          <a:effectLst/>
                          <a:latin typeface="Adobe Arabic" pitchFamily="18" charset="-78"/>
                          <a:cs typeface="Adobe Arabic" pitchFamily="18" charset="-78"/>
                        </a:rPr>
                        <a:t> العجلة / عدم الصبر .</a:t>
                      </a:r>
                      <a:endParaRPr lang="en-US" sz="2800" b="1" dirty="0">
                        <a:solidFill>
                          <a:schemeClr val="tx1"/>
                        </a:solidFill>
                        <a:effectLst/>
                        <a:latin typeface="Adobe Arabic" pitchFamily="18" charset="-78"/>
                        <a:cs typeface="Adobe Arabic" pitchFamily="18" charset="-78"/>
                      </a:endParaRPr>
                    </a:p>
                    <a:p>
                      <a:pPr algn="r" rtl="1">
                        <a:lnSpc>
                          <a:spcPct val="115000"/>
                        </a:lnSpc>
                        <a:spcAft>
                          <a:spcPts val="0"/>
                        </a:spcAft>
                      </a:pPr>
                      <a:r>
                        <a:rPr lang="ar-SA" sz="2800" b="1" dirty="0">
                          <a:solidFill>
                            <a:schemeClr val="tx1"/>
                          </a:solidFill>
                          <a:effectLst/>
                          <a:latin typeface="Adobe Arabic" pitchFamily="18" charset="-78"/>
                          <a:cs typeface="Adobe Arabic" pitchFamily="18" charset="-78"/>
                        </a:rPr>
                        <a:t> </a:t>
                      </a:r>
                      <a:endParaRPr lang="en-US" sz="2800" b="1" dirty="0">
                        <a:solidFill>
                          <a:schemeClr val="tx1"/>
                        </a:solidFill>
                        <a:effectLst/>
                        <a:latin typeface="Adobe Arabic" pitchFamily="18" charset="-78"/>
                        <a:ea typeface="Calibri"/>
                        <a:cs typeface="Adobe Arabic" pitchFamily="18" charset="-78"/>
                      </a:endParaRPr>
                    </a:p>
                  </a:txBody>
                  <a:tcPr marL="68580" marR="68580" marT="0" marB="0"/>
                </a:tc>
                <a:extLst>
                  <a:ext uri="{0D108BD9-81ED-4DB2-BD59-A6C34878D82A}">
                    <a16:rowId xmlns="" xmlns:a16="http://schemas.microsoft.com/office/drawing/2014/main" val="10002"/>
                  </a:ext>
                </a:extLst>
              </a:tr>
            </a:tbl>
          </a:graphicData>
        </a:graphic>
      </p:graphicFrame>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533400" y="2756673"/>
            <a:ext cx="2958327" cy="2958327"/>
          </a:xfrm>
          <a:prstGeom prst="rect">
            <a:avLst/>
          </a:prstGeom>
        </p:spPr>
      </p:pic>
    </p:spTree>
    <p:extLst>
      <p:ext uri="{BB962C8B-B14F-4D97-AF65-F5344CB8AC3E}">
        <p14:creationId xmlns:p14="http://schemas.microsoft.com/office/powerpoint/2010/main" val="144512515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0120598" y="762000"/>
            <a:ext cx="1426031" cy="587853"/>
          </a:xfrm>
          <a:prstGeom prst="rect">
            <a:avLst/>
          </a:prstGeom>
        </p:spPr>
        <p:txBody>
          <a:bodyPr wrap="none">
            <a:spAutoFit/>
          </a:bodyPr>
          <a:lstStyle/>
          <a:p>
            <a:pPr indent="635" algn="r" rtl="1">
              <a:lnSpc>
                <a:spcPct val="115000"/>
              </a:lnSpc>
            </a:pPr>
            <a:r>
              <a:rPr lang="ar-SA" sz="2800" b="1" dirty="0">
                <a:solidFill>
                  <a:srgbClr val="002060"/>
                </a:solidFill>
                <a:latin typeface="Calibri"/>
                <a:ea typeface="Times New Roman"/>
                <a:cs typeface="Adobe Arabic" pitchFamily="18" charset="-78"/>
              </a:rPr>
              <a:t>في التنظيم :- </a:t>
            </a:r>
            <a:endParaRPr lang="en-US" sz="2800" dirty="0">
              <a:solidFill>
                <a:srgbClr val="002060"/>
              </a:solidFill>
              <a:latin typeface="Calibri"/>
              <a:ea typeface="Calibri"/>
              <a:cs typeface="Adobe Arabic" pitchFamily="18"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3789694844"/>
              </p:ext>
            </p:extLst>
          </p:nvPr>
        </p:nvGraphicFramePr>
        <p:xfrm>
          <a:off x="3124200" y="1524000"/>
          <a:ext cx="8444552" cy="3945778"/>
        </p:xfrm>
        <a:graphic>
          <a:graphicData uri="http://schemas.openxmlformats.org/drawingml/2006/table">
            <a:tbl>
              <a:tblPr rtl="1" firstRow="1" firstCol="1" lastRow="1" lastCol="1" bandRow="1" bandCol="1"/>
              <a:tblGrid>
                <a:gridCol w="4672084">
                  <a:extLst>
                    <a:ext uri="{9D8B030D-6E8A-4147-A177-3AD203B41FA5}">
                      <a16:colId xmlns="" xmlns:a16="http://schemas.microsoft.com/office/drawing/2014/main" val="20000"/>
                    </a:ext>
                  </a:extLst>
                </a:gridCol>
                <a:gridCol w="3772468">
                  <a:extLst>
                    <a:ext uri="{9D8B030D-6E8A-4147-A177-3AD203B41FA5}">
                      <a16:colId xmlns="" xmlns:a16="http://schemas.microsoft.com/office/drawing/2014/main" val="20001"/>
                    </a:ext>
                  </a:extLst>
                </a:gridCol>
              </a:tblGrid>
              <a:tr h="1057403">
                <a:tc>
                  <a:txBody>
                    <a:bodyPr/>
                    <a:lstStyle/>
                    <a:p>
                      <a:pPr marL="201295" indent="-179705"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عدم التنظيم الشخصي / طاولات المكتب المزدحمة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خلط المسؤولية والسلطة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0"/>
                  </a:ext>
                </a:extLst>
              </a:tr>
              <a:tr h="452711">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ازدواجية الجهد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تعدد الرؤساء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1"/>
                  </a:ext>
                </a:extLst>
              </a:tr>
              <a:tr h="941465">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الأعمال الورقية / الروتين / القراءة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نظام سيء للمفات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2"/>
                  </a:ext>
                </a:extLst>
              </a:tr>
              <a:tr h="1204213">
                <a:tc>
                  <a:txBody>
                    <a:bodyPr/>
                    <a:lstStyle/>
                    <a:p>
                      <a:pPr marL="201295" indent="-201295"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معدات غير ملائمة / التسهيلات المادية غير ملائمة .</a:t>
                      </a:r>
                      <a:endParaRPr lang="en-US" sz="2800" dirty="0">
                        <a:solidFill>
                          <a:schemeClr val="tx1"/>
                        </a:solidFill>
                        <a:effectLst/>
                        <a:latin typeface="Adobe Arabic" pitchFamily="18" charset="-78"/>
                        <a:ea typeface="Calibri"/>
                        <a:cs typeface="Adobe Arabic" pitchFamily="18" charset="-78"/>
                      </a:endParaRPr>
                    </a:p>
                    <a:p>
                      <a:pPr marL="201295" indent="-201295" algn="r" rtl="1">
                        <a:lnSpc>
                          <a:spcPct val="115000"/>
                        </a:lnSpc>
                        <a:spcAft>
                          <a:spcPts val="0"/>
                        </a:spcAft>
                      </a:pPr>
                      <a:r>
                        <a:rPr lang="ar-EG" sz="2800" b="1" dirty="0">
                          <a:solidFill>
                            <a:schemeClr val="tx1"/>
                          </a:solidFill>
                          <a:effectLst/>
                          <a:latin typeface="Adobe Arabic" pitchFamily="18" charset="-78"/>
                          <a:ea typeface="Times New Roman"/>
                          <a:cs typeface="Adobe Arabic" pitchFamily="18" charset="-78"/>
                        </a:rPr>
                        <a:t>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ar-SA" sz="2800" b="1" dirty="0">
                          <a:solidFill>
                            <a:schemeClr val="tx1"/>
                          </a:solidFill>
                          <a:effectLst/>
                          <a:latin typeface="Adobe Arabic" pitchFamily="18" charset="-78"/>
                          <a:ea typeface="Times New Roman"/>
                          <a:cs typeface="Adobe Arabic" pitchFamily="18" charset="-78"/>
                        </a:rPr>
                        <a:t>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3"/>
                  </a:ext>
                </a:extLst>
              </a:tr>
            </a:tbl>
          </a:graphicData>
        </a:graphic>
      </p:graphicFrame>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914400" y="3571874"/>
            <a:ext cx="3657600" cy="2714625"/>
          </a:xfrm>
          <a:prstGeom prst="rect">
            <a:avLst/>
          </a:prstGeom>
        </p:spPr>
      </p:pic>
    </p:spTree>
    <p:extLst>
      <p:ext uri="{BB962C8B-B14F-4D97-AF65-F5344CB8AC3E}">
        <p14:creationId xmlns:p14="http://schemas.microsoft.com/office/powerpoint/2010/main" val="144512515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197115499"/>
              </p:ext>
            </p:extLst>
          </p:nvPr>
        </p:nvGraphicFramePr>
        <p:xfrm>
          <a:off x="1671851" y="1524000"/>
          <a:ext cx="8960893" cy="2310384"/>
        </p:xfrm>
        <a:graphic>
          <a:graphicData uri="http://schemas.openxmlformats.org/drawingml/2006/table">
            <a:tbl>
              <a:tblPr rtl="1" firstRow="1" firstCol="1" lastRow="1" lastCol="1" bandRow="1" bandCol="1"/>
              <a:tblGrid>
                <a:gridCol w="4212610">
                  <a:extLst>
                    <a:ext uri="{9D8B030D-6E8A-4147-A177-3AD203B41FA5}">
                      <a16:colId xmlns="" xmlns:a16="http://schemas.microsoft.com/office/drawing/2014/main" val="20000"/>
                    </a:ext>
                  </a:extLst>
                </a:gridCol>
                <a:gridCol w="4748283">
                  <a:extLst>
                    <a:ext uri="{9D8B030D-6E8A-4147-A177-3AD203B41FA5}">
                      <a16:colId xmlns="" xmlns:a16="http://schemas.microsoft.com/office/drawing/2014/main" val="20001"/>
                    </a:ext>
                  </a:extLst>
                </a:gridCol>
              </a:tblGrid>
              <a:tr h="1219200">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موظفون غير مدربين / غيرأكفاء.</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الزيادة او النقص في عدد</a:t>
                      </a:r>
                      <a:r>
                        <a:rPr lang="ar-EG" sz="2800" b="1" baseline="0" dirty="0">
                          <a:solidFill>
                            <a:schemeClr val="tx1"/>
                          </a:solidFill>
                          <a:effectLst/>
                          <a:latin typeface="Adobe Arabic" pitchFamily="18" charset="-78"/>
                          <a:ea typeface="Times New Roman"/>
                          <a:cs typeface="Adobe Arabic" pitchFamily="18" charset="-78"/>
                        </a:rPr>
                        <a:t> </a:t>
                      </a:r>
                      <a:r>
                        <a:rPr lang="ar-SA" sz="2800" b="1" dirty="0">
                          <a:solidFill>
                            <a:schemeClr val="tx1"/>
                          </a:solidFill>
                          <a:effectLst/>
                          <a:latin typeface="Adobe Arabic" pitchFamily="18" charset="-78"/>
                          <a:ea typeface="Times New Roman"/>
                          <a:cs typeface="Adobe Arabic" pitchFamily="18" charset="-78"/>
                        </a:rPr>
                        <a:t>الموظفين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0"/>
                  </a:ext>
                </a:extLst>
              </a:tr>
              <a:tr h="1091184">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التغيب / التأخر / الاستقالات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الموظفون الاتكاليون .</a:t>
                      </a:r>
                      <a:endParaRPr lang="en-US" sz="2800" dirty="0">
                        <a:solidFill>
                          <a:schemeClr val="tx1"/>
                        </a:solidFill>
                        <a:effectLst/>
                        <a:latin typeface="Adobe Arabic" pitchFamily="18" charset="-78"/>
                        <a:ea typeface="Calibri"/>
                        <a:cs typeface="Adobe Arabic" pitchFamily="18" charset="-78"/>
                      </a:endParaRPr>
                    </a:p>
                    <a:p>
                      <a:pPr algn="r" rtl="1">
                        <a:lnSpc>
                          <a:spcPct val="115000"/>
                        </a:lnSpc>
                        <a:spcAft>
                          <a:spcPts val="0"/>
                        </a:spcAft>
                      </a:pPr>
                      <a:r>
                        <a:rPr lang="ar-SA" sz="2800" b="1" dirty="0">
                          <a:solidFill>
                            <a:schemeClr val="tx1"/>
                          </a:solidFill>
                          <a:effectLst/>
                          <a:latin typeface="Adobe Arabic" pitchFamily="18" charset="-78"/>
                          <a:ea typeface="Times New Roman"/>
                          <a:cs typeface="Adobe Arabic" pitchFamily="18" charset="-78"/>
                        </a:rPr>
                        <a:t>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1"/>
                  </a:ext>
                </a:extLst>
              </a:tr>
            </a:tbl>
          </a:graphicData>
        </a:graphic>
      </p:graphicFrame>
      <p:sp>
        <p:nvSpPr>
          <p:cNvPr id="4" name="Rectangle 1"/>
          <p:cNvSpPr>
            <a:spLocks noChangeArrowheads="1"/>
          </p:cNvSpPr>
          <p:nvPr/>
        </p:nvSpPr>
        <p:spPr bwMode="auto">
          <a:xfrm>
            <a:off x="1821570" y="582424"/>
            <a:ext cx="9321654"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rtl="1" fontAlgn="base">
              <a:spcBef>
                <a:spcPct val="0"/>
              </a:spcBef>
              <a:spcAft>
                <a:spcPct val="0"/>
              </a:spcAft>
            </a:pPr>
            <a:r>
              <a:rPr lang="ar-SA" sz="2800" b="1" u="sng" dirty="0">
                <a:solidFill>
                  <a:srgbClr val="002060"/>
                </a:solidFill>
                <a:latin typeface="Adobe Arabic" pitchFamily="18" charset="-78"/>
                <a:ea typeface="Times New Roman" pitchFamily="18" charset="0"/>
                <a:cs typeface="Adobe Arabic" pitchFamily="18" charset="-78"/>
              </a:rPr>
              <a:t>في التوظيف :-</a:t>
            </a:r>
            <a:endParaRPr lang="en-US" sz="2800" u="sng" dirty="0">
              <a:solidFill>
                <a:srgbClr val="002060"/>
              </a:solidFill>
              <a:latin typeface="Adobe Arabic" pitchFamily="18" charset="-78"/>
              <a:cs typeface="Adobe Arabic" pitchFamily="18" charset="-78"/>
            </a:endParaRPr>
          </a:p>
          <a:p>
            <a:pPr eaLnBrk="0" fontAlgn="base" hangingPunct="0">
              <a:spcBef>
                <a:spcPct val="0"/>
              </a:spcBef>
              <a:spcAft>
                <a:spcPct val="0"/>
              </a:spcAft>
            </a:pPr>
            <a:endParaRPr lang="en-US" dirty="0">
              <a:latin typeface="Adobe Arabic" pitchFamily="18" charset="-78"/>
              <a:cs typeface="Adobe Arabic" pitchFamily="18" charset="-78"/>
            </a:endParaRPr>
          </a:p>
        </p:txBody>
      </p:sp>
      <p:pic>
        <p:nvPicPr>
          <p:cNvPr id="5" name="Picture 4" descr="D:\حقايب\حقائب شهر 5\صور التميز الوظيفي\تنزيل (37).jpg"/>
          <p:cNvPicPr/>
          <p:nvPr/>
        </p:nvPicPr>
        <p:blipFill>
          <a:blip r:embed="rId2">
            <a:extLst>
              <a:ext uri="{28A0092B-C50C-407E-A947-70E740481C1C}">
                <a14:useLocalDpi xmlns:a14="http://schemas.microsoft.com/office/drawing/2010/main" val="0"/>
              </a:ext>
            </a:extLst>
          </a:blip>
          <a:srcRect/>
          <a:stretch>
            <a:fillRect/>
          </a:stretch>
        </p:blipFill>
        <p:spPr bwMode="auto">
          <a:xfrm>
            <a:off x="4953000" y="4117097"/>
            <a:ext cx="3058795" cy="2393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p:nvPr/>
        </p:nvPicPr>
        <p:blipFill>
          <a:blip r:embed="rId2" cstate="print">
            <a:extLst>
              <a:ext uri="{28A0092B-C50C-407E-A947-70E740481C1C}">
                <a14:useLocalDpi xmlns:a14="http://schemas.microsoft.com/office/drawing/2010/main" val="0"/>
              </a:ext>
            </a:extLst>
          </a:blip>
          <a:stretch>
            <a:fillRect/>
          </a:stretch>
        </p:blipFill>
        <p:spPr>
          <a:xfrm>
            <a:off x="1524000" y="5891321"/>
            <a:ext cx="2654300" cy="957580"/>
          </a:xfrm>
          <a:prstGeom prst="roundRect">
            <a:avLst>
              <a:gd name="adj" fmla="val 8594"/>
            </a:avLst>
          </a:prstGeom>
          <a:solidFill>
            <a:srgbClr val="FFFFFF">
              <a:shade val="85000"/>
            </a:srgbClr>
          </a:solidFill>
          <a:ln>
            <a:noFill/>
          </a:ln>
          <a:effectLst>
            <a:outerShdw blurRad="44450" dist="27940" dir="5400000" algn="ctr">
              <a:srgbClr val="000000">
                <a:alpha val="32000"/>
              </a:srgbClr>
            </a:outerShdw>
            <a:reflection blurRad="12700" stA="38000" endPos="28000" dist="5000" dir="5400000" sy="-100000" algn="bl" rotWithShape="0"/>
          </a:effectLst>
          <a:scene3d>
            <a:camera prst="orthographicFront">
              <a:rot lat="0" lon="0" rev="0"/>
            </a:camera>
            <a:lightRig rig="balanced" dir="t">
              <a:rot lat="0" lon="0" rev="8700000"/>
            </a:lightRig>
          </a:scene3d>
          <a:sp3d>
            <a:bevelT w="190500" h="38100"/>
          </a:sp3d>
        </p:spPr>
      </p:pic>
      <p:graphicFrame>
        <p:nvGraphicFramePr>
          <p:cNvPr id="3" name="Table 2"/>
          <p:cNvGraphicFramePr>
            <a:graphicFrameLocks noGrp="1"/>
          </p:cNvGraphicFramePr>
          <p:nvPr>
            <p:extLst>
              <p:ext uri="{D42A27DB-BD31-4B8C-83A1-F6EECF244321}">
                <p14:modId xmlns:p14="http://schemas.microsoft.com/office/powerpoint/2010/main" val="1395066594"/>
              </p:ext>
            </p:extLst>
          </p:nvPr>
        </p:nvGraphicFramePr>
        <p:xfrm>
          <a:off x="3038962" y="1143000"/>
          <a:ext cx="7594626" cy="2944368"/>
        </p:xfrm>
        <a:graphic>
          <a:graphicData uri="http://schemas.openxmlformats.org/drawingml/2006/table">
            <a:tbl>
              <a:tblPr rtl="1" firstRow="1" firstCol="1" lastRow="1" lastCol="1" bandRow="1" bandCol="1"/>
              <a:tblGrid>
                <a:gridCol w="4876221">
                  <a:extLst>
                    <a:ext uri="{9D8B030D-6E8A-4147-A177-3AD203B41FA5}">
                      <a16:colId xmlns="" xmlns:a16="http://schemas.microsoft.com/office/drawing/2014/main" val="20000"/>
                    </a:ext>
                  </a:extLst>
                </a:gridCol>
                <a:gridCol w="2718405">
                  <a:extLst>
                    <a:ext uri="{9D8B030D-6E8A-4147-A177-3AD203B41FA5}">
                      <a16:colId xmlns="" xmlns:a16="http://schemas.microsoft.com/office/drawing/2014/main" val="20001"/>
                    </a:ext>
                  </a:extLst>
                </a:gridCol>
              </a:tblGrid>
              <a:tr h="0">
                <a:tc>
                  <a:txBody>
                    <a:bodyPr/>
                    <a:lstStyle/>
                    <a:p>
                      <a:pPr marL="201295" indent="-179705" algn="r" rtl="1">
                        <a:lnSpc>
                          <a:spcPct val="115000"/>
                        </a:lnSpc>
                        <a:spcAft>
                          <a:spcPts val="0"/>
                        </a:spcAft>
                        <a:tabLst>
                          <a:tab pos="201295" algn="l"/>
                        </a:tabLs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التفويض غير الفعال / الاشتراك في تفاصيل روتينية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نقص الدافع / اللامبالاة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0"/>
                  </a:ext>
                </a:extLst>
              </a:tr>
              <a:tr h="1685544">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Adobe Arabic" pitchFamily="18" charset="-78"/>
                          <a:ea typeface="Times New Roman"/>
                          <a:cs typeface="Adobe Arabic" pitchFamily="18" charset="-78"/>
                        </a:rPr>
                        <a:t> نقص في التنسيق / وفي العمل .</a:t>
                      </a:r>
                      <a:endParaRPr lang="en-US" sz="2800" dirty="0">
                        <a:solidFill>
                          <a:schemeClr val="tx1"/>
                        </a:solidFill>
                        <a:effectLst/>
                        <a:latin typeface="Adobe Arabic" pitchFamily="18" charset="-78"/>
                        <a:ea typeface="Calibri"/>
                        <a:cs typeface="Adobe Arabic" pitchFamily="18" charset="-78"/>
                      </a:endParaRPr>
                    </a:p>
                    <a:p>
                      <a:pPr algn="r" rtl="1">
                        <a:lnSpc>
                          <a:spcPct val="115000"/>
                        </a:lnSpc>
                        <a:spcAft>
                          <a:spcPts val="0"/>
                        </a:spcAft>
                      </a:pPr>
                      <a:r>
                        <a:rPr lang="ar-SA" sz="2800" b="1" dirty="0" smtClean="0">
                          <a:solidFill>
                            <a:schemeClr val="tx1"/>
                          </a:solidFill>
                          <a:effectLst/>
                          <a:latin typeface="Adobe Arabic" pitchFamily="18" charset="-78"/>
                          <a:ea typeface="Times New Roman"/>
                          <a:cs typeface="Adobe Arabic" pitchFamily="18" charset="-78"/>
                        </a:rPr>
                        <a:t> </a:t>
                      </a:r>
                      <a:endParaRPr lang="en-US" sz="2800" dirty="0">
                        <a:solidFill>
                          <a:schemeClr val="tx1"/>
                        </a:solidFill>
                        <a:effectLst/>
                        <a:latin typeface="Adobe Arabic" pitchFamily="18" charset="-78"/>
                        <a:ea typeface="Calibri"/>
                        <a:cs typeface="Adobe Arabic" pitchFamily="18" charset="-78"/>
                      </a:endParaRPr>
                    </a:p>
                    <a:p>
                      <a:pPr algn="r" rtl="1">
                        <a:lnSpc>
                          <a:spcPct val="115000"/>
                        </a:lnSpc>
                        <a:spcAft>
                          <a:spcPts val="0"/>
                        </a:spcAft>
                      </a:pPr>
                      <a:r>
                        <a:rPr lang="ar-SA" sz="2800" b="1" dirty="0">
                          <a:solidFill>
                            <a:schemeClr val="tx1"/>
                          </a:solidFill>
                          <a:effectLst/>
                          <a:latin typeface="Adobe Arabic" pitchFamily="18" charset="-78"/>
                          <a:ea typeface="Times New Roman"/>
                          <a:cs typeface="Adobe Arabic" pitchFamily="18" charset="-78"/>
                        </a:rPr>
                        <a:t> </a:t>
                      </a:r>
                      <a:endParaRPr lang="en-US" sz="2800" dirty="0">
                        <a:solidFill>
                          <a:schemeClr val="tx1"/>
                        </a:solidFill>
                        <a:effectLst/>
                        <a:latin typeface="Adobe Arabic" pitchFamily="18" charset="-78"/>
                        <a:ea typeface="Calibri"/>
                        <a:cs typeface="Adobe Arabic" pitchFamily="18" charset="-78"/>
                      </a:endParaRPr>
                    </a:p>
                    <a:p>
                      <a:pPr algn="r" rtl="1">
                        <a:lnSpc>
                          <a:spcPct val="115000"/>
                        </a:lnSpc>
                        <a:spcAft>
                          <a:spcPts val="0"/>
                        </a:spcAft>
                      </a:pPr>
                      <a:r>
                        <a:rPr lang="ar-SA" sz="2800" b="1" dirty="0">
                          <a:solidFill>
                            <a:schemeClr val="tx1"/>
                          </a:solidFill>
                          <a:effectLst/>
                          <a:latin typeface="Adobe Arabic" pitchFamily="18" charset="-78"/>
                          <a:ea typeface="Times New Roman"/>
                          <a:cs typeface="Adobe Arabic" pitchFamily="18" charset="-78"/>
                        </a:rPr>
                        <a:t>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ar-SA" sz="2800" b="1" dirty="0">
                          <a:solidFill>
                            <a:schemeClr val="tx1"/>
                          </a:solidFill>
                          <a:effectLst/>
                          <a:latin typeface="Adobe Arabic" pitchFamily="18" charset="-78"/>
                          <a:ea typeface="Times New Roman"/>
                          <a:cs typeface="Adobe Arabic" pitchFamily="18" charset="-78"/>
                        </a:rPr>
                        <a:t> </a:t>
                      </a:r>
                      <a:endParaRPr lang="en-US" sz="2800" dirty="0">
                        <a:solidFill>
                          <a:schemeClr val="tx1"/>
                        </a:solidFill>
                        <a:effectLst/>
                        <a:latin typeface="Adobe Arabic" pitchFamily="18" charset="-78"/>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1"/>
                  </a:ext>
                </a:extLst>
              </a:tr>
            </a:tbl>
          </a:graphicData>
        </a:graphic>
      </p:graphicFrame>
      <p:sp>
        <p:nvSpPr>
          <p:cNvPr id="5" name="Rectangle 4"/>
          <p:cNvSpPr/>
          <p:nvPr/>
        </p:nvSpPr>
        <p:spPr>
          <a:xfrm>
            <a:off x="8763001" y="288793"/>
            <a:ext cx="1350050" cy="523220"/>
          </a:xfrm>
          <a:prstGeom prst="rect">
            <a:avLst/>
          </a:prstGeom>
        </p:spPr>
        <p:txBody>
          <a:bodyPr wrap="none">
            <a:spAutoFit/>
          </a:bodyPr>
          <a:lstStyle/>
          <a:p>
            <a:pPr rtl="1" fontAlgn="base">
              <a:spcBef>
                <a:spcPct val="0"/>
              </a:spcBef>
              <a:spcAft>
                <a:spcPct val="0"/>
              </a:spcAft>
              <a:tabLst>
                <a:tab pos="201613" algn="l"/>
              </a:tabLst>
            </a:pPr>
            <a:r>
              <a:rPr lang="ar-SA" sz="2800" b="1" u="sng" dirty="0">
                <a:solidFill>
                  <a:srgbClr val="002060"/>
                </a:solidFill>
                <a:latin typeface="Adobe Arabic" pitchFamily="18" charset="-78"/>
                <a:ea typeface="Times New Roman" pitchFamily="18" charset="0"/>
                <a:cs typeface="Adobe Arabic" pitchFamily="18" charset="-78"/>
              </a:rPr>
              <a:t>في التوجيه :-</a:t>
            </a:r>
            <a:endParaRPr lang="en-US" sz="2800" u="sng" dirty="0">
              <a:solidFill>
                <a:srgbClr val="002060"/>
              </a:solidFill>
              <a:latin typeface="Adobe Arabic" pitchFamily="18" charset="-78"/>
              <a:cs typeface="Adobe Arabic" pitchFamily="18"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2628271344"/>
              </p:ext>
            </p:extLst>
          </p:nvPr>
        </p:nvGraphicFramePr>
        <p:xfrm>
          <a:off x="2639541" y="3928409"/>
          <a:ext cx="7842800" cy="1930908"/>
        </p:xfrm>
        <a:graphic>
          <a:graphicData uri="http://schemas.openxmlformats.org/drawingml/2006/table">
            <a:tbl>
              <a:tblPr rtl="1" firstRow="1" firstCol="1" lastRow="1" lastCol="1" bandRow="1" bandCol="1"/>
              <a:tblGrid>
                <a:gridCol w="3801926">
                  <a:extLst>
                    <a:ext uri="{9D8B030D-6E8A-4147-A177-3AD203B41FA5}">
                      <a16:colId xmlns="" xmlns:a16="http://schemas.microsoft.com/office/drawing/2014/main" val="20000"/>
                    </a:ext>
                  </a:extLst>
                </a:gridCol>
                <a:gridCol w="4040874">
                  <a:extLst>
                    <a:ext uri="{9D8B030D-6E8A-4147-A177-3AD203B41FA5}">
                      <a16:colId xmlns="" xmlns:a16="http://schemas.microsoft.com/office/drawing/2014/main" val="20001"/>
                    </a:ext>
                  </a:extLst>
                </a:gridCol>
              </a:tblGrid>
              <a:tr h="838200">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الاجتماعات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tc>
                  <a:txBody>
                    <a:bodyPr/>
                    <a:lstStyle/>
                    <a:p>
                      <a:pPr marL="200660" indent="-179705"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عدم وضوح او فقدان الاتصالات والإرشادات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0"/>
                  </a:ext>
                </a:extLst>
              </a:tr>
              <a:tr h="0">
                <a:tc>
                  <a:txBody>
                    <a:bodyPr/>
                    <a:lstStyle/>
                    <a:p>
                      <a:pPr marL="201295" indent="-179705"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 حمى المذكرات الداخلية " / الاتصالات الكثيرة الزائدة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عدم الاتصالات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1"/>
                  </a:ext>
                </a:extLst>
              </a:tr>
            </a:tbl>
          </a:graphicData>
        </a:graphic>
      </p:graphicFrame>
      <p:sp>
        <p:nvSpPr>
          <p:cNvPr id="8" name="Rectangle 7"/>
          <p:cNvSpPr/>
          <p:nvPr/>
        </p:nvSpPr>
        <p:spPr>
          <a:xfrm>
            <a:off x="8893156" y="3259724"/>
            <a:ext cx="1358064" cy="461665"/>
          </a:xfrm>
          <a:prstGeom prst="rect">
            <a:avLst/>
          </a:prstGeom>
        </p:spPr>
        <p:txBody>
          <a:bodyPr wrap="none">
            <a:spAutoFit/>
          </a:bodyPr>
          <a:lstStyle/>
          <a:p>
            <a:pPr lvl="0" rtl="1" fontAlgn="base">
              <a:spcBef>
                <a:spcPct val="0"/>
              </a:spcBef>
              <a:spcAft>
                <a:spcPct val="0"/>
              </a:spcAft>
            </a:pPr>
            <a:r>
              <a:rPr lang="ar-SA" sz="2400" b="1" u="sng" dirty="0">
                <a:solidFill>
                  <a:srgbClr val="002060"/>
                </a:solidFill>
                <a:latin typeface="Adobe Arabic" pitchFamily="18" charset="-78"/>
                <a:ea typeface="Times New Roman" pitchFamily="18" charset="0"/>
                <a:cs typeface="Adobe Arabic" pitchFamily="18" charset="-78"/>
              </a:rPr>
              <a:t>في الاتصالات :-</a:t>
            </a:r>
            <a:endParaRPr lang="en-US" sz="2400" u="sng" dirty="0">
              <a:solidFill>
                <a:srgbClr val="002060"/>
              </a:solidFill>
              <a:latin typeface="Adobe Arabic" pitchFamily="18" charset="-78"/>
              <a:cs typeface="Adobe Arabic" pitchFamily="18" charset="-78"/>
            </a:endParaRPr>
          </a:p>
        </p:txBody>
      </p:sp>
      <p:sp>
        <p:nvSpPr>
          <p:cNvPr id="9" name="Half Frame 8"/>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46667187"/>
              </p:ext>
            </p:extLst>
          </p:nvPr>
        </p:nvGraphicFramePr>
        <p:xfrm>
          <a:off x="3318890" y="605162"/>
          <a:ext cx="7349110" cy="949452"/>
        </p:xfrm>
        <a:graphic>
          <a:graphicData uri="http://schemas.openxmlformats.org/drawingml/2006/table">
            <a:tbl>
              <a:tblPr rtl="1" firstRow="1" firstCol="1" lastRow="1" lastCol="1" bandRow="1" bandCol="1"/>
              <a:tblGrid>
                <a:gridCol w="2897664">
                  <a:extLst>
                    <a:ext uri="{9D8B030D-6E8A-4147-A177-3AD203B41FA5}">
                      <a16:colId xmlns="" xmlns:a16="http://schemas.microsoft.com/office/drawing/2014/main" val="20000"/>
                    </a:ext>
                  </a:extLst>
                </a:gridCol>
                <a:gridCol w="4451446">
                  <a:extLst>
                    <a:ext uri="{9D8B030D-6E8A-4147-A177-3AD203B41FA5}">
                      <a16:colId xmlns="" xmlns:a16="http://schemas.microsoft.com/office/drawing/2014/main" val="20001"/>
                    </a:ext>
                  </a:extLst>
                </a:gridCol>
              </a:tblGrid>
              <a:tr h="0">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التأجيل / التردد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طلب الحصول على كل المعلومات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0"/>
                  </a:ext>
                </a:extLst>
              </a:tr>
              <a:tr h="0">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قرارات سريعة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ar-SA" sz="2800" b="1" dirty="0">
                          <a:solidFill>
                            <a:schemeClr val="bg1"/>
                          </a:solidFill>
                          <a:effectLst/>
                          <a:latin typeface="Calibri"/>
                          <a:ea typeface="Times New Roman"/>
                          <a:cs typeface="Adobe Arabic" pitchFamily="18" charset="-78"/>
                        </a:rPr>
                        <a:t> </a:t>
                      </a:r>
                      <a:endParaRPr lang="en-US" sz="2800" dirty="0">
                        <a:solidFill>
                          <a:schemeClr val="bg1"/>
                        </a:solidFill>
                        <a:effectLst/>
                        <a:latin typeface="Calibri"/>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1"/>
                  </a:ext>
                </a:extLst>
              </a:tr>
            </a:tbl>
          </a:graphicData>
        </a:graphic>
      </p:graphicFrame>
      <p:sp>
        <p:nvSpPr>
          <p:cNvPr id="5" name="Rectangle 4"/>
          <p:cNvSpPr/>
          <p:nvPr/>
        </p:nvSpPr>
        <p:spPr>
          <a:xfrm>
            <a:off x="8133332" y="127379"/>
            <a:ext cx="1915909" cy="523220"/>
          </a:xfrm>
          <a:prstGeom prst="rect">
            <a:avLst/>
          </a:prstGeom>
        </p:spPr>
        <p:txBody>
          <a:bodyPr wrap="none">
            <a:spAutoFit/>
          </a:bodyPr>
          <a:lstStyle/>
          <a:p>
            <a:pPr lvl="0" rtl="1" fontAlgn="base">
              <a:spcBef>
                <a:spcPct val="0"/>
              </a:spcBef>
              <a:spcAft>
                <a:spcPct val="0"/>
              </a:spcAft>
            </a:pPr>
            <a:r>
              <a:rPr lang="ar-SA" sz="2800" b="1" u="sng" dirty="0">
                <a:solidFill>
                  <a:srgbClr val="002060"/>
                </a:solidFill>
                <a:latin typeface="Adobe Arabic" pitchFamily="18" charset="-78"/>
                <a:ea typeface="Times New Roman" pitchFamily="18" charset="0"/>
                <a:cs typeface="Adobe Arabic" pitchFamily="18" charset="-78"/>
              </a:rPr>
              <a:t>في صنع القرارات :-</a:t>
            </a:r>
            <a:endParaRPr lang="en-US" sz="2800" u="sng" dirty="0">
              <a:solidFill>
                <a:srgbClr val="002060"/>
              </a:solidFill>
              <a:latin typeface="Adobe Arabic" pitchFamily="18" charset="-78"/>
              <a:cs typeface="Adobe Arabic" pitchFamily="18"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1634653440"/>
              </p:ext>
            </p:extLst>
          </p:nvPr>
        </p:nvGraphicFramePr>
        <p:xfrm>
          <a:off x="1752600" y="2002171"/>
          <a:ext cx="9116704" cy="3665898"/>
        </p:xfrm>
        <a:graphic>
          <a:graphicData uri="http://schemas.openxmlformats.org/drawingml/2006/table">
            <a:tbl>
              <a:tblPr rtl="1" firstRow="1" firstCol="1" lastRow="1" lastCol="1" bandRow="1" bandCol="1"/>
              <a:tblGrid>
                <a:gridCol w="4161430">
                  <a:extLst>
                    <a:ext uri="{9D8B030D-6E8A-4147-A177-3AD203B41FA5}">
                      <a16:colId xmlns="" xmlns:a16="http://schemas.microsoft.com/office/drawing/2014/main" val="20000"/>
                    </a:ext>
                  </a:extLst>
                </a:gridCol>
                <a:gridCol w="4955274">
                  <a:extLst>
                    <a:ext uri="{9D8B030D-6E8A-4147-A177-3AD203B41FA5}">
                      <a16:colId xmlns="" xmlns:a16="http://schemas.microsoft.com/office/drawing/2014/main" val="20001"/>
                    </a:ext>
                  </a:extLst>
                </a:gridCol>
              </a:tblGrid>
              <a:tr h="507863">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المقاطعات الهاتفية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الزائرون المفاجئون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0"/>
                  </a:ext>
                </a:extLst>
              </a:tr>
              <a:tr h="680649">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عدم القدرة على قول " لا "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معلومات غير كاملة / معلومات متأخرة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1"/>
                  </a:ext>
                </a:extLst>
              </a:tr>
              <a:tr h="489882">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نقص الانضباط الذاتي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نقص الانضباط الذاتي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2"/>
                  </a:ext>
                </a:extLst>
              </a:tr>
              <a:tr h="728472">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ترك المهام دون إنجازها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فقدان المعايير / الرقابة / وتقارير المتابعة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3"/>
                  </a:ext>
                </a:extLst>
              </a:tr>
              <a:tr h="716488">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المؤثرات البصرية الملهية / الضجيج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الرقابة الزائدة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4"/>
                  </a:ext>
                </a:extLst>
              </a:tr>
              <a:tr h="542544">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عدم العلم بما يجري حولك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tc>
                  <a:txBody>
                    <a:bodyPr/>
                    <a:lstStyle/>
                    <a:p>
                      <a:pPr algn="r" rtl="1">
                        <a:lnSpc>
                          <a:spcPct val="115000"/>
                        </a:lnSpc>
                        <a:spcAft>
                          <a:spcPts val="0"/>
                        </a:spcAft>
                      </a:pPr>
                      <a:r>
                        <a:rPr lang="en-US" sz="2800" b="1" dirty="0">
                          <a:solidFill>
                            <a:schemeClr val="tx1"/>
                          </a:solidFill>
                          <a:effectLst/>
                          <a:latin typeface="Adobe Arabic" pitchFamily="18" charset="-78"/>
                          <a:ea typeface="Times New Roman"/>
                          <a:cs typeface="Adobe Arabic" pitchFamily="18" charset="-78"/>
                          <a:sym typeface="Wingdings 2"/>
                        </a:rPr>
                        <a:t></a:t>
                      </a:r>
                      <a:r>
                        <a:rPr lang="ar-SA" sz="2800" b="1" dirty="0">
                          <a:solidFill>
                            <a:schemeClr val="tx1"/>
                          </a:solidFill>
                          <a:effectLst/>
                          <a:latin typeface="Calibri"/>
                          <a:ea typeface="Times New Roman"/>
                          <a:cs typeface="Adobe Arabic" pitchFamily="18" charset="-78"/>
                        </a:rPr>
                        <a:t> عدم وجود الأشخاص الذين تريدهم للنقاش </a:t>
                      </a:r>
                      <a:endParaRPr lang="en-US" sz="2800" dirty="0">
                        <a:solidFill>
                          <a:schemeClr val="tx1"/>
                        </a:solidFill>
                        <a:effectLst/>
                        <a:latin typeface="Calibri"/>
                        <a:ea typeface="Calibri"/>
                        <a:cs typeface="Adobe Arabic" pitchFamily="18" charset="-78"/>
                      </a:endParaRPr>
                    </a:p>
                  </a:txBody>
                  <a:tcPr marL="68580" marR="68580" marT="0" marB="0">
                    <a:lnL>
                      <a:noFill/>
                    </a:lnL>
                    <a:lnR>
                      <a:noFill/>
                    </a:lnR>
                    <a:lnT>
                      <a:noFill/>
                    </a:lnT>
                    <a:lnB>
                      <a:noFill/>
                    </a:lnB>
                  </a:tcPr>
                </a:tc>
                <a:extLst>
                  <a:ext uri="{0D108BD9-81ED-4DB2-BD59-A6C34878D82A}">
                    <a16:rowId xmlns="" xmlns:a16="http://schemas.microsoft.com/office/drawing/2014/main" val="10005"/>
                  </a:ext>
                </a:extLst>
              </a:tr>
            </a:tbl>
          </a:graphicData>
        </a:graphic>
      </p:graphicFrame>
      <p:sp>
        <p:nvSpPr>
          <p:cNvPr id="8" name="Rectangle 7"/>
          <p:cNvSpPr/>
          <p:nvPr/>
        </p:nvSpPr>
        <p:spPr>
          <a:xfrm>
            <a:off x="8858827" y="1447800"/>
            <a:ext cx="1241045" cy="523220"/>
          </a:xfrm>
          <a:prstGeom prst="rect">
            <a:avLst/>
          </a:prstGeom>
        </p:spPr>
        <p:txBody>
          <a:bodyPr wrap="none">
            <a:spAutoFit/>
          </a:bodyPr>
          <a:lstStyle/>
          <a:p>
            <a:pPr lvl="0" rtl="1" fontAlgn="base">
              <a:spcBef>
                <a:spcPct val="0"/>
              </a:spcBef>
              <a:spcAft>
                <a:spcPct val="0"/>
              </a:spcAft>
            </a:pPr>
            <a:r>
              <a:rPr lang="ar-SA" sz="2800" b="1" u="sng" dirty="0">
                <a:solidFill>
                  <a:srgbClr val="002060"/>
                </a:solidFill>
                <a:latin typeface="Adobe Arabic" pitchFamily="18" charset="-78"/>
                <a:ea typeface="Times New Roman" pitchFamily="18" charset="0"/>
                <a:cs typeface="Adobe Arabic" pitchFamily="18" charset="-78"/>
              </a:rPr>
              <a:t>في الرقابة :-</a:t>
            </a:r>
            <a:endParaRPr lang="en-US" sz="2800" b="1" u="sng" dirty="0">
              <a:solidFill>
                <a:srgbClr val="002060"/>
              </a:solidFill>
              <a:latin typeface="Adobe Arabic" pitchFamily="18" charset="-78"/>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371600" y="1491107"/>
            <a:ext cx="10134600" cy="523220"/>
          </a:xfrm>
          <a:prstGeom prst="rect">
            <a:avLst/>
          </a:prstGeom>
        </p:spPr>
        <p:txBody>
          <a:bodyPr wrap="square">
            <a:spAutoFit/>
          </a:bodyPr>
          <a:lstStyle/>
          <a:p>
            <a:pPr algn="r"/>
            <a:r>
              <a:rPr lang="ar-EG" sz="2800" b="1" dirty="0">
                <a:solidFill>
                  <a:srgbClr val="C00000"/>
                </a:solidFill>
                <a:ea typeface="Times New Roman"/>
                <a:cs typeface="Adobe Arabic" pitchFamily="18" charset="-78"/>
              </a:rPr>
              <a:t>1</a:t>
            </a:r>
            <a:r>
              <a:rPr lang="ar-SA" sz="2400" b="1" dirty="0" smtClean="0">
                <a:solidFill>
                  <a:srgbClr val="C00000"/>
                </a:solidFill>
                <a:ea typeface="Times New Roman"/>
                <a:cs typeface="Adobe Arabic" pitchFamily="18" charset="-78"/>
              </a:rPr>
              <a:t>-</a:t>
            </a:r>
            <a:r>
              <a:rPr lang="ar-JO" sz="2400" b="1" dirty="0" smtClean="0">
                <a:solidFill>
                  <a:srgbClr val="C00000"/>
                </a:solidFill>
                <a:ea typeface="Times New Roman"/>
                <a:cs typeface="Adobe Arabic" pitchFamily="18" charset="-78"/>
              </a:rPr>
              <a:t> </a:t>
            </a:r>
            <a:r>
              <a:rPr lang="ar-SA" sz="2400" b="1" dirty="0" smtClean="0">
                <a:ea typeface="Times New Roman"/>
                <a:cs typeface="Adobe Arabic" pitchFamily="18" charset="-78"/>
              </a:rPr>
              <a:t>إن </a:t>
            </a:r>
            <a:r>
              <a:rPr lang="ar-SA" sz="2400" b="1" dirty="0">
                <a:ea typeface="Times New Roman"/>
                <a:cs typeface="Adobe Arabic" pitchFamily="18" charset="-78"/>
              </a:rPr>
              <a:t>طرح وبناء منظومة للأخلاقيات في شتى مجالات الحياة العملية يعزز من ترابط الموظفين </a:t>
            </a:r>
            <a:endParaRPr lang="ar-EG" sz="2800" dirty="0">
              <a:cs typeface="Adobe Arabic" pitchFamily="18" charset="-78"/>
            </a:endParaRPr>
          </a:p>
        </p:txBody>
      </p:sp>
      <p:sp>
        <p:nvSpPr>
          <p:cNvPr id="5" name="Rectangle 4"/>
          <p:cNvSpPr/>
          <p:nvPr/>
        </p:nvSpPr>
        <p:spPr>
          <a:xfrm>
            <a:off x="1752600" y="2045985"/>
            <a:ext cx="9753600" cy="941796"/>
          </a:xfrm>
          <a:prstGeom prst="rect">
            <a:avLst/>
          </a:prstGeom>
        </p:spPr>
        <p:txBody>
          <a:bodyPr wrap="square">
            <a:spAutoFit/>
          </a:bodyPr>
          <a:lstStyle/>
          <a:p>
            <a:pPr algn="r" rtl="1">
              <a:lnSpc>
                <a:spcPct val="115000"/>
              </a:lnSpc>
            </a:pPr>
            <a:r>
              <a:rPr lang="ar-SA" sz="2400" b="1" dirty="0" smtClean="0">
                <a:solidFill>
                  <a:srgbClr val="C00000"/>
                </a:solidFill>
                <a:latin typeface="Calibri"/>
                <a:ea typeface="Times New Roman"/>
                <a:cs typeface="Adobe Arabic" pitchFamily="18" charset="-78"/>
              </a:rPr>
              <a:t>2-</a:t>
            </a:r>
            <a:r>
              <a:rPr lang="ar-JO" sz="2400" b="1" dirty="0" smtClean="0">
                <a:solidFill>
                  <a:srgbClr val="C00000"/>
                </a:solidFill>
                <a:latin typeface="Calibri"/>
                <a:ea typeface="Times New Roman"/>
                <a:cs typeface="Adobe Arabic" pitchFamily="18" charset="-78"/>
              </a:rPr>
              <a:t> </a:t>
            </a:r>
            <a:r>
              <a:rPr lang="ar-SA" sz="2400" b="1" dirty="0" smtClean="0">
                <a:latin typeface="Calibri"/>
                <a:ea typeface="Times New Roman"/>
                <a:cs typeface="Adobe Arabic" pitchFamily="18" charset="-78"/>
              </a:rPr>
              <a:t>وجود </a:t>
            </a:r>
            <a:r>
              <a:rPr lang="ar-SA" sz="2400" b="1" dirty="0">
                <a:latin typeface="Calibri"/>
                <a:ea typeface="Times New Roman"/>
                <a:cs typeface="Adobe Arabic" pitchFamily="18" charset="-78"/>
              </a:rPr>
              <a:t>قوانين وتشريعات يساعد على تهدئة الإضرابات والإختلافات الناشئة بسبب الطبيعة الإنسانية وبسبب البيئة المتغيرة بشكل مستمر .</a:t>
            </a:r>
            <a:endParaRPr lang="en-US" sz="1600" dirty="0">
              <a:latin typeface="Calibri"/>
              <a:ea typeface="Calibri"/>
              <a:cs typeface="Adobe Arabic" pitchFamily="18" charset="-78"/>
            </a:endParaRPr>
          </a:p>
        </p:txBody>
      </p:sp>
      <p:sp>
        <p:nvSpPr>
          <p:cNvPr id="6" name="Rectangle 5"/>
          <p:cNvSpPr/>
          <p:nvPr/>
        </p:nvSpPr>
        <p:spPr>
          <a:xfrm>
            <a:off x="1048298" y="3061746"/>
            <a:ext cx="10303241" cy="461665"/>
          </a:xfrm>
          <a:prstGeom prst="rect">
            <a:avLst/>
          </a:prstGeom>
        </p:spPr>
        <p:txBody>
          <a:bodyPr wrap="square">
            <a:spAutoFit/>
          </a:bodyPr>
          <a:lstStyle/>
          <a:p>
            <a:pPr algn="r" rtl="1"/>
            <a:r>
              <a:rPr lang="ar-EG" sz="2400" b="1" dirty="0" smtClean="0">
                <a:solidFill>
                  <a:srgbClr val="C00000"/>
                </a:solidFill>
                <a:ea typeface="Times New Roman"/>
                <a:cs typeface="Adobe Arabic" pitchFamily="18" charset="-78"/>
              </a:rPr>
              <a:t>3-</a:t>
            </a:r>
            <a:r>
              <a:rPr lang="ar-JO" sz="2400" b="1" dirty="0" smtClean="0">
                <a:solidFill>
                  <a:srgbClr val="C00000"/>
                </a:solidFill>
                <a:ea typeface="Times New Roman"/>
                <a:cs typeface="Adobe Arabic" pitchFamily="18" charset="-78"/>
              </a:rPr>
              <a:t> </a:t>
            </a:r>
            <a:r>
              <a:rPr lang="ar-SA" sz="2400" b="1" dirty="0" smtClean="0">
                <a:ea typeface="Times New Roman"/>
                <a:cs typeface="Adobe Arabic" pitchFamily="18" charset="-78"/>
              </a:rPr>
              <a:t>وجود </a:t>
            </a:r>
            <a:r>
              <a:rPr lang="ar-SA" sz="2400" b="1" dirty="0">
                <a:ea typeface="Times New Roman"/>
                <a:cs typeface="Adobe Arabic" pitchFamily="18" charset="-78"/>
              </a:rPr>
              <a:t>قائمة بالأخلاقيات وبروتوكولات التعامل يساعد على جعل </a:t>
            </a:r>
            <a:r>
              <a:rPr lang="ar-SA" sz="2400" b="1" dirty="0" smtClean="0">
                <a:ea typeface="Times New Roman"/>
                <a:cs typeface="Adobe Arabic" pitchFamily="18" charset="-78"/>
              </a:rPr>
              <a:t>الطريق</a:t>
            </a:r>
            <a:r>
              <a:rPr lang="ar-JO" sz="2400" b="1" dirty="0" smtClean="0">
                <a:ea typeface="Times New Roman"/>
                <a:cs typeface="Adobe Arabic" pitchFamily="18" charset="-78"/>
              </a:rPr>
              <a:t> </a:t>
            </a:r>
            <a:r>
              <a:rPr lang="ar-SA" sz="2400" b="1" dirty="0" smtClean="0">
                <a:ea typeface="Times New Roman"/>
                <a:cs typeface="Adobe Arabic" pitchFamily="18" charset="-78"/>
              </a:rPr>
              <a:t>واضحاً </a:t>
            </a:r>
            <a:r>
              <a:rPr lang="ar-SA" sz="2400" b="1" dirty="0">
                <a:ea typeface="Times New Roman"/>
                <a:cs typeface="Adobe Arabic" pitchFamily="18" charset="-78"/>
              </a:rPr>
              <a:t>لدى الإنسان </a:t>
            </a:r>
            <a:r>
              <a:rPr lang="ar-EG" sz="2400" b="1" dirty="0">
                <a:ea typeface="Times New Roman"/>
                <a:cs typeface="Adobe Arabic" pitchFamily="18" charset="-78"/>
              </a:rPr>
              <a:t> .</a:t>
            </a:r>
            <a:r>
              <a:rPr lang="ar-EG" sz="2400" b="1" dirty="0" smtClean="0">
                <a:ea typeface="Times New Roman"/>
                <a:cs typeface="Adobe Arabic" pitchFamily="18" charset="-78"/>
              </a:rPr>
              <a:t>                                                               </a:t>
            </a:r>
            <a:endParaRPr lang="ar-EG" sz="2400" dirty="0">
              <a:cs typeface="Adobe Arabic" pitchFamily="18" charset="-78"/>
            </a:endParaRPr>
          </a:p>
        </p:txBody>
      </p:sp>
      <p:sp>
        <p:nvSpPr>
          <p:cNvPr id="2" name="Rectangle 1"/>
          <p:cNvSpPr/>
          <p:nvPr/>
        </p:nvSpPr>
        <p:spPr>
          <a:xfrm>
            <a:off x="7523248" y="470727"/>
            <a:ext cx="3884397" cy="914096"/>
          </a:xfrm>
          <a:prstGeom prst="rect">
            <a:avLst/>
          </a:prstGeom>
        </p:spPr>
        <p:txBody>
          <a:bodyPr wrap="none">
            <a:spAutoFit/>
          </a:bodyPr>
          <a:lstStyle/>
          <a:p>
            <a:pPr lvl="0" algn="ctr" rtl="1">
              <a:lnSpc>
                <a:spcPct val="115000"/>
              </a:lnSpc>
              <a:spcAft>
                <a:spcPts val="1000"/>
              </a:spcAft>
            </a:pPr>
            <a:r>
              <a:rPr lang="ar-EG" sz="4800" b="1" dirty="0">
                <a:solidFill>
                  <a:srgbClr val="ED7D31">
                    <a:lumMod val="75000"/>
                  </a:srgbClr>
                </a:solidFill>
                <a:latin typeface="Aldhabi" panose="01000000000000000000" pitchFamily="2" charset="-78"/>
                <a:ea typeface="Calibri"/>
                <a:cs typeface="Adobe Arabic" pitchFamily="18" charset="-78"/>
              </a:rPr>
              <a:t>أهمية أخلاقيات </a:t>
            </a:r>
            <a:r>
              <a:rPr lang="ar-EG" sz="4800" b="1" dirty="0" smtClean="0">
                <a:solidFill>
                  <a:srgbClr val="ED7D31">
                    <a:lumMod val="75000"/>
                  </a:srgbClr>
                </a:solidFill>
                <a:latin typeface="Aldhabi" panose="01000000000000000000" pitchFamily="2" charset="-78"/>
                <a:ea typeface="Calibri"/>
                <a:cs typeface="Adobe Arabic" pitchFamily="18" charset="-78"/>
              </a:rPr>
              <a:t>العمل</a:t>
            </a:r>
            <a:r>
              <a:rPr lang="ar-JO" sz="4800" b="1" dirty="0" smtClean="0">
                <a:solidFill>
                  <a:srgbClr val="ED7D31">
                    <a:lumMod val="75000"/>
                  </a:srgbClr>
                </a:solidFill>
                <a:latin typeface="Aldhabi" panose="01000000000000000000" pitchFamily="2" charset="-78"/>
                <a:ea typeface="Calibri"/>
                <a:cs typeface="Adobe Arabic" pitchFamily="18" charset="-78"/>
              </a:rPr>
              <a:t>:</a:t>
            </a:r>
            <a:endParaRPr lang="en-US" sz="4800" b="1" dirty="0">
              <a:solidFill>
                <a:srgbClr val="ED7D31">
                  <a:lumMod val="75000"/>
                </a:srgbClr>
              </a:solidFill>
              <a:latin typeface="Aldhabi" panose="01000000000000000000" pitchFamily="2" charset="-78"/>
              <a:ea typeface="Calibri"/>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p:cNvPicPr>
            <a:picLocks noChangeAspect="1"/>
          </p:cNvPicPr>
          <p:nvPr/>
        </p:nvPicPr>
        <p:blipFill>
          <a:blip r:embed="rId2"/>
          <a:stretch>
            <a:fillRect/>
          </a:stretch>
        </p:blipFill>
        <p:spPr>
          <a:xfrm>
            <a:off x="907026" y="3892743"/>
            <a:ext cx="3974171" cy="2392754"/>
          </a:xfrm>
          <a:prstGeom prst="rect">
            <a:avLst/>
          </a:prstGeom>
        </p:spPr>
      </p:pic>
    </p:spTree>
    <p:extLst>
      <p:ext uri="{BB962C8B-B14F-4D97-AF65-F5344CB8AC3E}">
        <p14:creationId xmlns:p14="http://schemas.microsoft.com/office/powerpoint/2010/main" val="36587943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pic>
        <p:nvPicPr>
          <p:cNvPr id="20481" name="Picture 705" descr="Description: D:\حقايب\حقائب شهر 5\صور التميز الوظيفي\كم-من-الوقت-نملك؟.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8732" y="2362200"/>
            <a:ext cx="3556213" cy="29718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7102067" y="2209800"/>
            <a:ext cx="3578223"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 تحقيق نتائج أفضل في العمل</a:t>
            </a:r>
            <a:r>
              <a:rPr lang="en-US" sz="2800" b="1" dirty="0">
                <a:latin typeface="Adobe Arabic" pitchFamily="18" charset="-78"/>
                <a:ea typeface="Times New Roman" pitchFamily="18" charset="0"/>
                <a:cs typeface="Adobe Arabic" pitchFamily="18" charset="-78"/>
              </a:rPr>
              <a:t>.</a:t>
            </a:r>
            <a:endParaRPr lang="en-US" sz="2800" dirty="0">
              <a:latin typeface="Adobe Arabic" pitchFamily="18" charset="-78"/>
              <a:cs typeface="Adobe Arabic" pitchFamily="18" charset="-78"/>
            </a:endParaRPr>
          </a:p>
          <a:p>
            <a:pPr algn="r"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 تحسين نوعية العمل</a:t>
            </a:r>
            <a:r>
              <a:rPr lang="en-US" sz="2800" dirty="0">
                <a:latin typeface="Adobe Arabic" pitchFamily="18" charset="-78"/>
                <a:ea typeface="Times New Roman" pitchFamily="18" charset="0"/>
                <a:cs typeface="Adobe Arabic" pitchFamily="18" charset="-78"/>
              </a:rPr>
              <a:t> </a:t>
            </a:r>
            <a:r>
              <a:rPr lang="en-US" sz="2800" b="1" dirty="0">
                <a:latin typeface="Adobe Arabic" pitchFamily="18" charset="-78"/>
                <a:ea typeface="Times New Roman" pitchFamily="18" charset="0"/>
                <a:cs typeface="Adobe Arabic" pitchFamily="18" charset="-78"/>
              </a:rPr>
              <a:t>.</a:t>
            </a:r>
            <a:endParaRPr lang="en-US" sz="2800" dirty="0">
              <a:latin typeface="Adobe Arabic" pitchFamily="18" charset="-78"/>
              <a:cs typeface="Adobe Arabic" pitchFamily="18" charset="-78"/>
            </a:endParaRPr>
          </a:p>
          <a:p>
            <a:pPr algn="r"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 زيادة سرعة إنجاز العمل</a:t>
            </a:r>
            <a:r>
              <a:rPr lang="en-US" sz="2800" b="1" dirty="0">
                <a:latin typeface="Adobe Arabic" pitchFamily="18" charset="-78"/>
                <a:ea typeface="Times New Roman" pitchFamily="18" charset="0"/>
                <a:cs typeface="Adobe Arabic" pitchFamily="18" charset="-78"/>
              </a:rPr>
              <a:t>.</a:t>
            </a:r>
            <a:endParaRPr lang="en-US" sz="2800" dirty="0">
              <a:latin typeface="Adobe Arabic" pitchFamily="18" charset="-78"/>
              <a:cs typeface="Adobe Arabic" pitchFamily="18" charset="-78"/>
            </a:endParaRPr>
          </a:p>
          <a:p>
            <a:pPr algn="r"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 التخفيف من ضغط العمل</a:t>
            </a:r>
            <a:r>
              <a:rPr lang="en-US" sz="2800" b="1" dirty="0">
                <a:latin typeface="Adobe Arabic" pitchFamily="18" charset="-78"/>
                <a:ea typeface="Times New Roman" pitchFamily="18" charset="0"/>
                <a:cs typeface="Adobe Arabic" pitchFamily="18" charset="-78"/>
              </a:rPr>
              <a:t>.</a:t>
            </a:r>
            <a:endParaRPr lang="en-US" sz="2800" dirty="0">
              <a:latin typeface="Adobe Arabic" pitchFamily="18" charset="-78"/>
              <a:cs typeface="Adobe Arabic" pitchFamily="18" charset="-78"/>
            </a:endParaRPr>
          </a:p>
          <a:p>
            <a:pPr algn="r"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 تقليل عدد الأخطاء الممكن ارتكابها</a:t>
            </a:r>
            <a:r>
              <a:rPr lang="en-US" sz="2800" b="1" dirty="0">
                <a:latin typeface="Adobe Arabic" pitchFamily="18" charset="-78"/>
                <a:ea typeface="Times New Roman" pitchFamily="18" charset="0"/>
                <a:cs typeface="Adobe Arabic" pitchFamily="18" charset="-78"/>
              </a:rPr>
              <a:t>.</a:t>
            </a:r>
            <a:endParaRPr lang="en-US" sz="2800" dirty="0">
              <a:latin typeface="Adobe Arabic" pitchFamily="18" charset="-78"/>
              <a:cs typeface="Adobe Arabic" pitchFamily="18" charset="-78"/>
            </a:endParaRPr>
          </a:p>
          <a:p>
            <a:pPr algn="r"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 زيادة المرتب</a:t>
            </a:r>
            <a:r>
              <a:rPr lang="en-US" sz="2800" b="1" dirty="0">
                <a:latin typeface="Adobe Arabic" pitchFamily="18" charset="-78"/>
                <a:ea typeface="Times New Roman" pitchFamily="18" charset="0"/>
                <a:cs typeface="Adobe Arabic" pitchFamily="18" charset="-78"/>
              </a:rPr>
              <a:t>.</a:t>
            </a:r>
            <a:endParaRPr lang="en-US" sz="2800" dirty="0">
              <a:latin typeface="Adobe Arabic" pitchFamily="18" charset="-78"/>
              <a:cs typeface="Adobe Arabic" pitchFamily="18" charset="-78"/>
            </a:endParaRPr>
          </a:p>
          <a:p>
            <a:pPr algn="r"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 تعزيز الراحة في العمل</a:t>
            </a:r>
            <a:r>
              <a:rPr lang="en-US" sz="2800" b="1" dirty="0">
                <a:latin typeface="Adobe Arabic" pitchFamily="18" charset="-78"/>
                <a:ea typeface="Times New Roman" pitchFamily="18" charset="0"/>
                <a:cs typeface="Adobe Arabic" pitchFamily="18" charset="-78"/>
              </a:rPr>
              <a:t>.</a:t>
            </a:r>
            <a:endParaRPr lang="en-US" sz="2800" dirty="0">
              <a:latin typeface="Adobe Arabic" pitchFamily="18" charset="-78"/>
              <a:cs typeface="Adobe Arabic" pitchFamily="18" charset="-78"/>
            </a:endParaRPr>
          </a:p>
          <a:p>
            <a:pPr algn="r" rtl="1" eaLnBrk="0" fontAlgn="base" hangingPunct="0">
              <a:spcBef>
                <a:spcPct val="0"/>
              </a:spcBef>
              <a:spcAft>
                <a:spcPct val="0"/>
              </a:spcAft>
            </a:pPr>
            <a:r>
              <a:rPr lang="ar-SA" sz="2800" b="1" dirty="0">
                <a:latin typeface="Adobe Arabic" pitchFamily="18" charset="-78"/>
                <a:ea typeface="Times New Roman" pitchFamily="18" charset="0"/>
                <a:cs typeface="Adobe Arabic" pitchFamily="18" charset="-78"/>
              </a:rPr>
              <a:t>- تحسين نوعية الحياة غير العملية</a:t>
            </a:r>
            <a:r>
              <a:rPr lang="en-US" sz="2800" b="1" dirty="0">
                <a:latin typeface="Adobe Arabic" pitchFamily="18" charset="-78"/>
                <a:ea typeface="Times New Roman" pitchFamily="18" charset="0"/>
                <a:cs typeface="Adobe Arabic" pitchFamily="18" charset="-78"/>
              </a:rPr>
              <a:t>.</a:t>
            </a:r>
            <a:endParaRPr lang="en-US" sz="2800" dirty="0">
              <a:latin typeface="Adobe Arabic" pitchFamily="18" charset="-78"/>
              <a:cs typeface="Adobe Arabic" pitchFamily="18" charset="-78"/>
            </a:endParaRPr>
          </a:p>
        </p:txBody>
      </p:sp>
      <p:sp>
        <p:nvSpPr>
          <p:cNvPr id="5" name="Notched Right Arrow 4"/>
          <p:cNvSpPr/>
          <p:nvPr/>
        </p:nvSpPr>
        <p:spPr>
          <a:xfrm>
            <a:off x="6705600" y="0"/>
            <a:ext cx="3962400" cy="1752600"/>
          </a:xfrm>
          <a:prstGeom prst="notchedRightArrow">
            <a:avLst/>
          </a:prstGeom>
          <a:solidFill>
            <a:schemeClr val="bg1">
              <a:lumMod val="95000"/>
            </a:schemeClr>
          </a:solidFill>
        </p:spPr>
        <p:style>
          <a:lnRef idx="1">
            <a:schemeClr val="accent2"/>
          </a:lnRef>
          <a:fillRef idx="2">
            <a:schemeClr val="accent2"/>
          </a:fillRef>
          <a:effectRef idx="1">
            <a:schemeClr val="accent2"/>
          </a:effectRef>
          <a:fontRef idx="minor">
            <a:schemeClr val="dk1"/>
          </a:fontRef>
        </p:style>
        <p:txBody>
          <a:bodyPr rtlCol="1" anchor="ctr"/>
          <a:lstStyle/>
          <a:p>
            <a:pPr lvl="0" algn="r" rtl="1" fontAlgn="base">
              <a:spcBef>
                <a:spcPct val="0"/>
              </a:spcBef>
              <a:spcAft>
                <a:spcPct val="0"/>
              </a:spcAft>
            </a:pPr>
            <a:r>
              <a:rPr lang="ar-SA" sz="2800" b="1" dirty="0">
                <a:solidFill>
                  <a:srgbClr val="C00000"/>
                </a:solidFill>
                <a:latin typeface="Adobe Arabic" pitchFamily="18" charset="-78"/>
                <a:ea typeface="Times New Roman" pitchFamily="18" charset="0"/>
                <a:cs typeface="Adobe Arabic" pitchFamily="18" charset="-78"/>
              </a:rPr>
              <a:t>فوائد إدارة الوقت :-</a:t>
            </a:r>
            <a:endParaRPr lang="en-US" sz="2800" dirty="0">
              <a:solidFill>
                <a:prstClr val="black"/>
              </a:solidFill>
              <a:latin typeface="Adobe Arabic" pitchFamily="18" charset="-78"/>
              <a:cs typeface="Adobe Arabic" pitchFamily="18" charset="-78"/>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7"/>
          <p:cNvSpPr>
            <a:spLocks noChangeArrowheads="1"/>
          </p:cNvSpPr>
          <p:nvPr/>
        </p:nvSpPr>
        <p:spPr bwMode="auto">
          <a:xfrm>
            <a:off x="7391062" y="981660"/>
            <a:ext cx="342933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rtl="1" eaLnBrk="0" fontAlgn="base" hangingPunct="0">
              <a:spcBef>
                <a:spcPct val="0"/>
              </a:spcBef>
              <a:spcAft>
                <a:spcPct val="0"/>
              </a:spcAft>
            </a:pPr>
            <a:r>
              <a:rPr lang="ar-SA" sz="2400" b="1" dirty="0">
                <a:solidFill>
                  <a:schemeClr val="bg1"/>
                </a:solidFill>
                <a:latin typeface="Adobe Arabic" pitchFamily="18" charset="-78"/>
                <a:ea typeface="Times New Roman" pitchFamily="18" charset="0"/>
                <a:cs typeface="Adobe Arabic" pitchFamily="18" charset="-78"/>
              </a:rPr>
              <a:t>يوضح  </a:t>
            </a:r>
            <a:r>
              <a:rPr lang="ar-SA" sz="2400" b="1" dirty="0" smtClean="0">
                <a:solidFill>
                  <a:schemeClr val="bg1"/>
                </a:solidFill>
                <a:latin typeface="Adobe Arabic" pitchFamily="18" charset="-78"/>
                <a:ea typeface="Times New Roman" pitchFamily="18" charset="0"/>
                <a:cs typeface="Adobe Arabic" pitchFamily="18" charset="-78"/>
              </a:rPr>
              <a:t>أن </a:t>
            </a:r>
            <a:r>
              <a:rPr lang="ar-SA" sz="2400" b="1" dirty="0">
                <a:solidFill>
                  <a:schemeClr val="bg1"/>
                </a:solidFill>
                <a:latin typeface="Adobe Arabic" pitchFamily="18" charset="-78"/>
                <a:ea typeface="Times New Roman" pitchFamily="18" charset="0"/>
                <a:cs typeface="Adobe Arabic" pitchFamily="18" charset="-78"/>
              </a:rPr>
              <a:t>الوقت في حياتنا نوعان هما :-</a:t>
            </a:r>
            <a:endParaRPr lang="en-US" sz="2400" b="1" dirty="0">
              <a:solidFill>
                <a:schemeClr val="bg1"/>
              </a:solidFill>
              <a:latin typeface="Adobe Arabic" pitchFamily="18" charset="-78"/>
              <a:cs typeface="Adobe Arabic" pitchFamily="18" charset="-78"/>
            </a:endParaRPr>
          </a:p>
          <a:p>
            <a:pPr algn="r" eaLnBrk="0" fontAlgn="base" hangingPunct="0">
              <a:spcBef>
                <a:spcPct val="0"/>
              </a:spcBef>
              <a:spcAft>
                <a:spcPct val="0"/>
              </a:spcAft>
            </a:pPr>
            <a:endParaRPr lang="en-US" sz="2400" dirty="0">
              <a:latin typeface="Adobe Arabic" pitchFamily="18" charset="-78"/>
              <a:cs typeface="Adobe Arabic" pitchFamily="18" charset="-78"/>
            </a:endParaRPr>
          </a:p>
        </p:txBody>
      </p:sp>
      <p:grpSp>
        <p:nvGrpSpPr>
          <p:cNvPr id="4" name="Group 3"/>
          <p:cNvGrpSpPr>
            <a:grpSpLocks/>
          </p:cNvGrpSpPr>
          <p:nvPr/>
        </p:nvGrpSpPr>
        <p:grpSpPr bwMode="auto">
          <a:xfrm>
            <a:off x="4724401" y="1524000"/>
            <a:ext cx="4583112" cy="4724400"/>
            <a:chOff x="3168" y="3258"/>
            <a:chExt cx="5904" cy="5814"/>
          </a:xfrm>
        </p:grpSpPr>
        <p:sp>
          <p:nvSpPr>
            <p:cNvPr id="5" name="Text Box 47"/>
            <p:cNvSpPr txBox="1">
              <a:spLocks noChangeArrowheads="1"/>
            </p:cNvSpPr>
            <p:nvPr/>
          </p:nvSpPr>
          <p:spPr bwMode="auto">
            <a:xfrm>
              <a:off x="4426" y="3258"/>
              <a:ext cx="3600" cy="1296"/>
            </a:xfrm>
            <a:prstGeom prst="rect">
              <a:avLst/>
            </a:prstGeom>
            <a:solidFill>
              <a:srgbClr val="FFFFFF"/>
            </a:solidFill>
            <a:ln w="57150" cmpd="thinThick">
              <a:solidFill>
                <a:srgbClr val="000000"/>
              </a:solidFill>
              <a:miter lim="800000"/>
              <a:headEnd/>
              <a:tailEnd/>
            </a:ln>
          </p:spPr>
          <p:txBody>
            <a:bodyPr rot="0" vert="horz" wrap="square" lIns="91440" tIns="45720" rIns="91440" bIns="45720" anchor="t" anchorCtr="0" upright="1">
              <a:noAutofit/>
            </a:bodyPr>
            <a:lstStyle/>
            <a:p>
              <a:pPr algn="ctr" rtl="1">
                <a:lnSpc>
                  <a:spcPct val="115000"/>
                </a:lnSpc>
                <a:spcBef>
                  <a:spcPts val="1000"/>
                </a:spcBef>
              </a:pPr>
              <a:r>
                <a:rPr lang="ar-SA" sz="3600" b="1" dirty="0">
                  <a:solidFill>
                    <a:srgbClr val="C00000"/>
                  </a:solidFill>
                  <a:latin typeface="Cambria"/>
                  <a:ea typeface="Times New Roman"/>
                  <a:cs typeface="Adobe Arabic" pitchFamily="18" charset="-78"/>
                </a:rPr>
                <a:t>أنواع الـــــوقت</a:t>
              </a:r>
              <a:endParaRPr lang="en-US" sz="2000" b="1" i="1" dirty="0">
                <a:solidFill>
                  <a:srgbClr val="243F60"/>
                </a:solidFill>
                <a:latin typeface="Cambria"/>
                <a:ea typeface="Times New Roman"/>
                <a:cs typeface="Adobe Arabic" pitchFamily="18" charset="-78"/>
              </a:endParaRPr>
            </a:p>
          </p:txBody>
        </p:sp>
        <p:sp>
          <p:nvSpPr>
            <p:cNvPr id="6" name="Oval 5"/>
            <p:cNvSpPr>
              <a:spLocks noChangeArrowheads="1"/>
            </p:cNvSpPr>
            <p:nvPr/>
          </p:nvSpPr>
          <p:spPr bwMode="auto">
            <a:xfrm>
              <a:off x="6768" y="6909"/>
              <a:ext cx="2304" cy="2160"/>
            </a:xfrm>
            <a:prstGeom prst="ellipse">
              <a:avLst/>
            </a:prstGeom>
            <a:solidFill>
              <a:srgbClr val="FFFFFF"/>
            </a:solidFill>
            <a:ln w="28575">
              <a:solidFill>
                <a:srgbClr val="000000"/>
              </a:solidFill>
              <a:round/>
              <a:headEnd/>
              <a:tailEnd/>
            </a:ln>
          </p:spPr>
          <p:txBody>
            <a:bodyPr rot="0" vert="horz" wrap="square" lIns="91440" tIns="45720" rIns="91440" bIns="45720" anchor="t" anchorCtr="0" upright="1">
              <a:noAutofit/>
            </a:bodyPr>
            <a:lstStyle/>
            <a:p>
              <a:endParaRPr lang="ar-SA" dirty="0">
                <a:cs typeface="Adobe Arabic" pitchFamily="18" charset="-78"/>
              </a:endParaRPr>
            </a:p>
          </p:txBody>
        </p:sp>
        <p:sp>
          <p:nvSpPr>
            <p:cNvPr id="7" name="Oval 6"/>
            <p:cNvSpPr>
              <a:spLocks noChangeArrowheads="1"/>
            </p:cNvSpPr>
            <p:nvPr/>
          </p:nvSpPr>
          <p:spPr bwMode="auto">
            <a:xfrm>
              <a:off x="3168" y="6912"/>
              <a:ext cx="2304" cy="2160"/>
            </a:xfrm>
            <a:prstGeom prst="ellipse">
              <a:avLst/>
            </a:prstGeom>
            <a:solidFill>
              <a:srgbClr val="FFFFFF"/>
            </a:solidFill>
            <a:ln w="28575">
              <a:solidFill>
                <a:srgbClr val="000000"/>
              </a:solidFill>
              <a:round/>
              <a:headEnd/>
              <a:tailEnd/>
            </a:ln>
          </p:spPr>
          <p:txBody>
            <a:bodyPr rot="0" vert="horz" wrap="square" lIns="91440" tIns="45720" rIns="91440" bIns="45720" anchor="t" anchorCtr="0" upright="1">
              <a:noAutofit/>
            </a:bodyPr>
            <a:lstStyle/>
            <a:p>
              <a:endParaRPr lang="ar-SA" dirty="0">
                <a:cs typeface="Adobe Arabic" pitchFamily="18" charset="-78"/>
              </a:endParaRPr>
            </a:p>
          </p:txBody>
        </p:sp>
        <p:cxnSp>
          <p:nvCxnSpPr>
            <p:cNvPr id="8" name="Line 50"/>
            <p:cNvCxnSpPr/>
            <p:nvPr/>
          </p:nvCxnSpPr>
          <p:spPr bwMode="auto">
            <a:xfrm flipH="1">
              <a:off x="4752" y="4608"/>
              <a:ext cx="1440" cy="23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 name="Line 51"/>
            <p:cNvCxnSpPr/>
            <p:nvPr/>
          </p:nvCxnSpPr>
          <p:spPr bwMode="auto">
            <a:xfrm>
              <a:off x="6192" y="4608"/>
              <a:ext cx="1584" cy="23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10" name="Rectangle 9"/>
          <p:cNvSpPr>
            <a:spLocks noChangeArrowheads="1"/>
          </p:cNvSpPr>
          <p:nvPr/>
        </p:nvSpPr>
        <p:spPr bwMode="auto">
          <a:xfrm>
            <a:off x="4343400" y="4815245"/>
            <a:ext cx="496411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rtl="1" fontAlgn="base">
              <a:spcBef>
                <a:spcPct val="0"/>
              </a:spcBef>
              <a:spcAft>
                <a:spcPct val="0"/>
              </a:spcAft>
            </a:pPr>
            <a:r>
              <a:rPr lang="ar-SA" sz="1600" b="1" dirty="0">
                <a:latin typeface="Calibri" pitchFamily="34" charset="0"/>
                <a:ea typeface="Times New Roman" pitchFamily="18" charset="0"/>
                <a:cs typeface="Adobe Arabic" pitchFamily="18" charset="-78"/>
              </a:rPr>
              <a:t>   </a:t>
            </a:r>
            <a:endParaRPr lang="en-US" sz="800" dirty="0">
              <a:latin typeface="Adobe Arabic" pitchFamily="18" charset="-78"/>
              <a:cs typeface="Adobe Arabic" pitchFamily="18" charset="-78"/>
            </a:endParaRPr>
          </a:p>
          <a:p>
            <a:pPr algn="r" rtl="1" eaLnBrk="0" fontAlgn="base" hangingPunct="0">
              <a:spcBef>
                <a:spcPct val="0"/>
              </a:spcBef>
              <a:spcAft>
                <a:spcPct val="0"/>
              </a:spcAft>
            </a:pPr>
            <a:r>
              <a:rPr lang="ar-SA" sz="2400" b="1" dirty="0">
                <a:latin typeface="Calibri" pitchFamily="34" charset="0"/>
                <a:ea typeface="Times New Roman" pitchFamily="18" charset="0"/>
                <a:cs typeface="Adobe Arabic" pitchFamily="18" charset="-78"/>
              </a:rPr>
              <a:t>يصعب تنظيمه                 </a:t>
            </a:r>
            <a:r>
              <a:rPr lang="ar-EG" sz="2400" b="1" dirty="0" smtClean="0">
                <a:latin typeface="Calibri" pitchFamily="34" charset="0"/>
                <a:ea typeface="Times New Roman" pitchFamily="18" charset="0"/>
                <a:cs typeface="Adobe Arabic" pitchFamily="18" charset="-78"/>
              </a:rPr>
              <a:t>  </a:t>
            </a:r>
            <a:r>
              <a:rPr lang="ar-JO" sz="2400" b="1" dirty="0" smtClean="0">
                <a:latin typeface="Calibri" pitchFamily="34" charset="0"/>
                <a:ea typeface="Times New Roman" pitchFamily="18" charset="0"/>
                <a:cs typeface="Adobe Arabic" pitchFamily="18" charset="-78"/>
              </a:rPr>
              <a:t>          </a:t>
            </a:r>
            <a:r>
              <a:rPr lang="ar-EG" sz="2400" b="1" dirty="0" smtClean="0">
                <a:latin typeface="Calibri" pitchFamily="34" charset="0"/>
                <a:ea typeface="Times New Roman" pitchFamily="18" charset="0"/>
                <a:cs typeface="Adobe Arabic" pitchFamily="18" charset="-78"/>
              </a:rPr>
              <a:t> </a:t>
            </a:r>
            <a:r>
              <a:rPr lang="ar-SA" sz="2400" b="1" dirty="0" smtClean="0">
                <a:latin typeface="Calibri" pitchFamily="34" charset="0"/>
                <a:ea typeface="Times New Roman" pitchFamily="18" charset="0"/>
                <a:cs typeface="Adobe Arabic" pitchFamily="18" charset="-78"/>
              </a:rPr>
              <a:t>يمكن </a:t>
            </a:r>
            <a:r>
              <a:rPr lang="ar-SA" sz="2400" b="1" dirty="0">
                <a:latin typeface="Calibri" pitchFamily="34" charset="0"/>
                <a:ea typeface="Times New Roman" pitchFamily="18" charset="0"/>
                <a:cs typeface="Adobe Arabic" pitchFamily="18" charset="-78"/>
              </a:rPr>
              <a:t>تنظيمه</a:t>
            </a:r>
            <a:endParaRPr lang="ar-SA" sz="2800" dirty="0">
              <a:latin typeface="Adobe Arabic" pitchFamily="18" charset="-78"/>
              <a:cs typeface="Adobe Arabic" pitchFamily="18" charset="-78"/>
            </a:endParaRPr>
          </a:p>
        </p:txBody>
      </p:sp>
      <p:sp>
        <p:nvSpPr>
          <p:cNvPr id="12" name="Round Diagonal Corner Rectangle 11"/>
          <p:cNvSpPr/>
          <p:nvPr/>
        </p:nvSpPr>
        <p:spPr>
          <a:xfrm>
            <a:off x="8446514" y="233761"/>
            <a:ext cx="2640013" cy="919436"/>
          </a:xfrm>
          <a:prstGeom prst="round2DiagRect">
            <a:avLst/>
          </a:prstGeom>
          <a:solidFill>
            <a:schemeClr val="bg1">
              <a:lumMod val="95000"/>
            </a:schemeClr>
          </a:solidFill>
        </p:spPr>
        <p:style>
          <a:lnRef idx="1">
            <a:schemeClr val="accent2"/>
          </a:lnRef>
          <a:fillRef idx="2">
            <a:schemeClr val="accent2"/>
          </a:fillRef>
          <a:effectRef idx="1">
            <a:schemeClr val="accent2"/>
          </a:effectRef>
          <a:fontRef idx="minor">
            <a:schemeClr val="dk1"/>
          </a:fontRef>
        </p:style>
        <p:txBody>
          <a:bodyPr rtlCol="1" anchor="ctr"/>
          <a:lstStyle/>
          <a:p>
            <a:pPr lvl="0" algn="ctr" rtl="1" fontAlgn="base">
              <a:spcBef>
                <a:spcPct val="0"/>
              </a:spcBef>
              <a:spcAft>
                <a:spcPct val="0"/>
              </a:spcAft>
            </a:pPr>
            <a:r>
              <a:rPr lang="ar-SA" sz="3200" b="1" dirty="0">
                <a:solidFill>
                  <a:srgbClr val="C00000"/>
                </a:solidFill>
                <a:latin typeface="Adobe Arabic" pitchFamily="18" charset="-78"/>
                <a:ea typeface="Times New Roman" pitchFamily="18" charset="0"/>
                <a:cs typeface="Adobe Arabic" pitchFamily="18" charset="-78"/>
              </a:rPr>
              <a:t>أنواع الوقت :- </a:t>
            </a:r>
            <a:endParaRPr lang="en-US" sz="3200" dirty="0">
              <a:solidFill>
                <a:prstClr val="black"/>
              </a:solidFill>
              <a:latin typeface="Adobe Arabic" pitchFamily="18" charset="-78"/>
              <a:cs typeface="Adobe Arabic" pitchFamily="18" charset="-78"/>
            </a:endParaRPr>
          </a:p>
        </p:txBody>
      </p:sp>
      <p:sp>
        <p:nvSpPr>
          <p:cNvPr id="11" name="Half Frame 10"/>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647628" y="3195367"/>
            <a:ext cx="3472206" cy="2590800"/>
          </a:xfrm>
          <a:prstGeom prst="rect">
            <a:avLst/>
          </a:prstGeom>
        </p:spPr>
      </p:pic>
    </p:spTree>
    <p:extLst>
      <p:ext uri="{BB962C8B-B14F-4D97-AF65-F5344CB8AC3E}">
        <p14:creationId xmlns:p14="http://schemas.microsoft.com/office/powerpoint/2010/main" val="144512515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2075834" y="1447800"/>
            <a:ext cx="9601200" cy="3416320"/>
          </a:xfrm>
          <a:prstGeom prst="rect">
            <a:avLst/>
          </a:prstGeom>
        </p:spPr>
        <p:txBody>
          <a:bodyPr wrap="square">
            <a:spAutoFit/>
          </a:bodyPr>
          <a:lstStyle/>
          <a:p>
            <a:pPr marL="539115" indent="-539115" algn="just" rtl="1"/>
            <a:r>
              <a:rPr lang="ar-SA" sz="2400" dirty="0">
                <a:solidFill>
                  <a:srgbClr val="002060"/>
                </a:solidFill>
                <a:latin typeface="Adobe Arabic" pitchFamily="18" charset="-78"/>
                <a:ea typeface="Times New Roman"/>
                <a:cs typeface="Adobe Arabic" pitchFamily="18" charset="-78"/>
              </a:rPr>
              <a:t>النوع الأول : </a:t>
            </a:r>
            <a:endParaRPr lang="en-US" sz="2400" dirty="0">
              <a:solidFill>
                <a:srgbClr val="002060"/>
              </a:solidFill>
              <a:latin typeface="Adobe Arabic" pitchFamily="18" charset="-78"/>
              <a:ea typeface="Calibri"/>
              <a:cs typeface="Adobe Arabic" pitchFamily="18" charset="-78"/>
            </a:endParaRPr>
          </a:p>
          <a:p>
            <a:pPr marL="539115" indent="-539115" algn="just" rtl="1"/>
            <a:r>
              <a:rPr lang="ar-SA" sz="2400" dirty="0">
                <a:latin typeface="Adobe Arabic" pitchFamily="18" charset="-78"/>
                <a:ea typeface="Times New Roman"/>
                <a:cs typeface="Adobe Arabic" pitchFamily="18" charset="-78"/>
              </a:rPr>
              <a:t>وقت يصعب تنظيمه أو إدارته أو الاستفادة منه في غير ما خصص له . </a:t>
            </a:r>
            <a:endParaRPr lang="en-US" sz="2400" dirty="0">
              <a:latin typeface="Adobe Arabic" pitchFamily="18" charset="-78"/>
              <a:ea typeface="Calibri"/>
              <a:cs typeface="Adobe Arabic" pitchFamily="18" charset="-78"/>
            </a:endParaRPr>
          </a:p>
          <a:p>
            <a:pPr marL="539115" indent="-539115" algn="just" rtl="1"/>
            <a:r>
              <a:rPr lang="ar-SA" sz="2400" dirty="0">
                <a:latin typeface="Adobe Arabic" pitchFamily="18" charset="-78"/>
                <a:ea typeface="Times New Roman"/>
                <a:cs typeface="Adobe Arabic" pitchFamily="18" charset="-78"/>
              </a:rPr>
              <a:t>وهو الوقت الذي نقضيه في حاجتنا الأساسية ، مثل النوع والأكل </a:t>
            </a:r>
            <a:r>
              <a:rPr lang="ar-SA" sz="2400" dirty="0" smtClean="0">
                <a:latin typeface="Adobe Arabic" pitchFamily="18" charset="-78"/>
                <a:ea typeface="Times New Roman"/>
                <a:cs typeface="Adobe Arabic" pitchFamily="18" charset="-78"/>
              </a:rPr>
              <a:t>والراحة</a:t>
            </a:r>
            <a:r>
              <a:rPr lang="ar-EG" sz="2400" dirty="0" smtClean="0">
                <a:latin typeface="Adobe Arabic" pitchFamily="18" charset="-78"/>
                <a:ea typeface="Times New Roman"/>
                <a:cs typeface="Adobe Arabic" pitchFamily="18" charset="-78"/>
              </a:rPr>
              <a:t> </a:t>
            </a:r>
            <a:r>
              <a:rPr lang="ar-SA" sz="2400" dirty="0" smtClean="0">
                <a:latin typeface="Adobe Arabic" pitchFamily="18" charset="-78"/>
                <a:ea typeface="Times New Roman"/>
                <a:cs typeface="Adobe Arabic" pitchFamily="18" charset="-78"/>
              </a:rPr>
              <a:t>والعلاقات</a:t>
            </a:r>
            <a:r>
              <a:rPr lang="ar-JO" sz="2400" dirty="0" smtClean="0">
                <a:latin typeface="Adobe Arabic" pitchFamily="18" charset="-78"/>
                <a:ea typeface="Times New Roman"/>
                <a:cs typeface="Adobe Arabic" pitchFamily="18" charset="-78"/>
              </a:rPr>
              <a:t> </a:t>
            </a:r>
            <a:r>
              <a:rPr lang="ar-SA" sz="2400" dirty="0" smtClean="0">
                <a:latin typeface="Adobe Arabic" pitchFamily="18" charset="-78"/>
                <a:ea typeface="Times New Roman"/>
                <a:cs typeface="Adobe Arabic" pitchFamily="18" charset="-78"/>
              </a:rPr>
              <a:t>الأسرية </a:t>
            </a:r>
            <a:r>
              <a:rPr lang="ar-SA" sz="2400" dirty="0">
                <a:latin typeface="Adobe Arabic" pitchFamily="18" charset="-78"/>
                <a:ea typeface="Times New Roman"/>
                <a:cs typeface="Adobe Arabic" pitchFamily="18" charset="-78"/>
              </a:rPr>
              <a:t>والاجتماعية المهمة . </a:t>
            </a:r>
            <a:endParaRPr lang="ar-EG" sz="2400" dirty="0" smtClean="0">
              <a:latin typeface="Adobe Arabic" pitchFamily="18" charset="-78"/>
              <a:ea typeface="Times New Roman"/>
              <a:cs typeface="Adobe Arabic" pitchFamily="18" charset="-78"/>
            </a:endParaRPr>
          </a:p>
          <a:p>
            <a:pPr marL="539115" indent="-539115" algn="just" rtl="1"/>
            <a:r>
              <a:rPr lang="ar-SA" sz="2400" dirty="0" smtClean="0">
                <a:latin typeface="Adobe Arabic" pitchFamily="18" charset="-78"/>
                <a:ea typeface="Times New Roman"/>
                <a:cs typeface="Adobe Arabic" pitchFamily="18" charset="-78"/>
              </a:rPr>
              <a:t>وهو </a:t>
            </a:r>
            <a:r>
              <a:rPr lang="ar-SA" sz="2400" dirty="0">
                <a:latin typeface="Adobe Arabic" pitchFamily="18" charset="-78"/>
                <a:ea typeface="Times New Roman"/>
                <a:cs typeface="Adobe Arabic" pitchFamily="18" charset="-78"/>
              </a:rPr>
              <a:t>وقت لا يمكن </a:t>
            </a:r>
            <a:r>
              <a:rPr lang="ar-SA" sz="2400" dirty="0" smtClean="0">
                <a:latin typeface="Adobe Arabic" pitchFamily="18" charset="-78"/>
                <a:ea typeface="Times New Roman"/>
                <a:cs typeface="Adobe Arabic" pitchFamily="18" charset="-78"/>
              </a:rPr>
              <a:t>أن </a:t>
            </a:r>
            <a:r>
              <a:rPr lang="ar-SA" sz="2400" dirty="0">
                <a:latin typeface="Adobe Arabic" pitchFamily="18" charset="-78"/>
                <a:ea typeface="Times New Roman"/>
                <a:cs typeface="Adobe Arabic" pitchFamily="18" charset="-78"/>
              </a:rPr>
              <a:t>نستفيد منه .</a:t>
            </a:r>
            <a:endParaRPr lang="ar-EG" sz="2400" dirty="0">
              <a:latin typeface="Adobe Arabic" pitchFamily="18" charset="-78"/>
              <a:ea typeface="Times New Roman"/>
              <a:cs typeface="Adobe Arabic" pitchFamily="18" charset="-78"/>
            </a:endParaRPr>
          </a:p>
          <a:p>
            <a:pPr marL="539115" indent="-539115" algn="just" rtl="1"/>
            <a:endParaRPr lang="en-US" sz="2400" dirty="0">
              <a:solidFill>
                <a:schemeClr val="bg1"/>
              </a:solidFill>
              <a:latin typeface="Adobe Arabic" pitchFamily="18" charset="-78"/>
              <a:ea typeface="Calibri"/>
              <a:cs typeface="Adobe Arabic" pitchFamily="18" charset="-78"/>
            </a:endParaRPr>
          </a:p>
          <a:p>
            <a:pPr algn="just" rtl="1"/>
            <a:r>
              <a:rPr lang="ar-SA" sz="2400" dirty="0">
                <a:solidFill>
                  <a:srgbClr val="002060"/>
                </a:solidFill>
                <a:latin typeface="Adobe Arabic" pitchFamily="18" charset="-78"/>
                <a:ea typeface="Times New Roman"/>
                <a:cs typeface="Adobe Arabic" pitchFamily="18" charset="-78"/>
              </a:rPr>
              <a:t>النوع الثاني :</a:t>
            </a:r>
            <a:endParaRPr lang="en-US" sz="2400" dirty="0">
              <a:solidFill>
                <a:srgbClr val="002060"/>
              </a:solidFill>
              <a:latin typeface="Adobe Arabic" pitchFamily="18" charset="-78"/>
              <a:ea typeface="Calibri"/>
              <a:cs typeface="Adobe Arabic" pitchFamily="18" charset="-78"/>
            </a:endParaRPr>
          </a:p>
          <a:p>
            <a:pPr algn="just" rtl="1"/>
            <a:r>
              <a:rPr lang="ar-SA" sz="2400" dirty="0">
                <a:latin typeface="Adobe Arabic" pitchFamily="18" charset="-78"/>
                <a:ea typeface="Times New Roman"/>
                <a:cs typeface="Adobe Arabic" pitchFamily="18" charset="-78"/>
              </a:rPr>
              <a:t>وقت يمكن تنظيمه وإدارته .</a:t>
            </a:r>
            <a:endParaRPr lang="en-US" sz="2400" dirty="0">
              <a:latin typeface="Adobe Arabic" pitchFamily="18" charset="-78"/>
              <a:ea typeface="Calibri"/>
              <a:cs typeface="Adobe Arabic" pitchFamily="18" charset="-78"/>
            </a:endParaRPr>
          </a:p>
          <a:p>
            <a:pPr marL="539115" indent="-539115" algn="just" rtl="1"/>
            <a:r>
              <a:rPr lang="ar-SA" sz="2400" dirty="0">
                <a:latin typeface="Adobe Arabic" pitchFamily="18" charset="-78"/>
                <a:ea typeface="Times New Roman"/>
                <a:cs typeface="Adobe Arabic" pitchFamily="18" charset="-78"/>
              </a:rPr>
              <a:t>وهو الوقت الذي نخصصه للعمل ، ولحياتنا الخاصة ، وفي هذا النوع </a:t>
            </a:r>
            <a:r>
              <a:rPr lang="ar-SA" sz="2400" dirty="0" smtClean="0">
                <a:latin typeface="Adobe Arabic" pitchFamily="18" charset="-78"/>
                <a:ea typeface="Times New Roman"/>
                <a:cs typeface="Adobe Arabic" pitchFamily="18" charset="-78"/>
              </a:rPr>
              <a:t>بالذات </a:t>
            </a:r>
            <a:r>
              <a:rPr lang="ar-SA" sz="2400" dirty="0">
                <a:latin typeface="Adobe Arabic" pitchFamily="18" charset="-78"/>
                <a:ea typeface="Times New Roman"/>
                <a:cs typeface="Adobe Arabic" pitchFamily="18" charset="-78"/>
              </a:rPr>
              <a:t>من الوقت يمكن التحدي الكبير الذي يواجهنا . هل نستطيع الاستفادة </a:t>
            </a:r>
            <a:r>
              <a:rPr lang="ar-SA" sz="2400" dirty="0" smtClean="0">
                <a:latin typeface="Adobe Arabic" pitchFamily="18" charset="-78"/>
                <a:ea typeface="Times New Roman"/>
                <a:cs typeface="Adobe Arabic" pitchFamily="18" charset="-78"/>
              </a:rPr>
              <a:t>من </a:t>
            </a:r>
            <a:r>
              <a:rPr lang="ar-SA" sz="2400" dirty="0">
                <a:latin typeface="Adobe Arabic" pitchFamily="18" charset="-78"/>
                <a:ea typeface="Times New Roman"/>
                <a:cs typeface="Adobe Arabic" pitchFamily="18" charset="-78"/>
              </a:rPr>
              <a:t>هذا الوقت ؟ هل نستطيع استغلاله الاستغلال الأمثل .</a:t>
            </a:r>
            <a:endParaRPr lang="en-US" sz="2400" dirty="0">
              <a:latin typeface="Adobe Arabic" pitchFamily="18" charset="-78"/>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304800" y="3200400"/>
            <a:ext cx="3660790" cy="2514600"/>
          </a:xfrm>
          <a:prstGeom prst="rect">
            <a:avLst/>
          </a:prstGeom>
        </p:spPr>
      </p:pic>
    </p:spTree>
    <p:extLst>
      <p:ext uri="{BB962C8B-B14F-4D97-AF65-F5344CB8AC3E}">
        <p14:creationId xmlns:p14="http://schemas.microsoft.com/office/powerpoint/2010/main" val="144512515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570387"/>
            <a:ext cx="8763000" cy="5394325"/>
          </a:xfrm>
          <a:prstGeom prst="rect">
            <a:avLst/>
          </a:prstGeom>
          <a:noFill/>
          <a:extLst>
            <a:ext uri="{909E8E84-426E-40DD-AFC4-6F175D3DCCD1}">
              <a14:hiddenFill xmlns:a14="http://schemas.microsoft.com/office/drawing/2010/main">
                <a:solidFill>
                  <a:srgbClr val="FFFFFF"/>
                </a:solidFill>
              </a14:hiddenFill>
            </a:ext>
          </a:extLst>
        </p:spPr>
      </p:pic>
      <p:sp>
        <p:nvSpPr>
          <p:cNvPr id="3" name="Half Frame 2"/>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5200" y="914400"/>
            <a:ext cx="6940260" cy="570411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Half Frame 2"/>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9200" y="1025013"/>
            <a:ext cx="10268832" cy="4800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Half Frame 2"/>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63" name="Picture 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1002890"/>
            <a:ext cx="10258693" cy="51054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Half Frame 2"/>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343400" y="1447800"/>
            <a:ext cx="7315200" cy="3170099"/>
          </a:xfrm>
          <a:prstGeom prst="rect">
            <a:avLst/>
          </a:prstGeom>
        </p:spPr>
        <p:txBody>
          <a:bodyPr wrap="square">
            <a:spAutoFit/>
          </a:bodyPr>
          <a:lstStyle/>
          <a:p>
            <a:pPr marL="171450" algn="just" rtl="1">
              <a:lnSpc>
                <a:spcPts val="3000"/>
              </a:lnSpc>
            </a:pPr>
            <a:r>
              <a:rPr lang="ar-SA" sz="2800" b="1" dirty="0">
                <a:solidFill>
                  <a:srgbClr val="002060"/>
                </a:solidFill>
                <a:latin typeface="Adobe Arabic" pitchFamily="18" charset="-78"/>
                <a:ea typeface="Times New Roman"/>
                <a:cs typeface="Adobe Arabic" pitchFamily="18" charset="-78"/>
              </a:rPr>
              <a:t>ضغوط العمل في حياة </a:t>
            </a:r>
            <a:r>
              <a:rPr lang="ar-SA" sz="2800" b="1" dirty="0" smtClean="0">
                <a:solidFill>
                  <a:srgbClr val="002060"/>
                </a:solidFill>
                <a:latin typeface="Adobe Arabic" pitchFamily="18" charset="-78"/>
                <a:ea typeface="Times New Roman"/>
                <a:cs typeface="Adobe Arabic" pitchFamily="18" charset="-78"/>
              </a:rPr>
              <a:t>الإنسان</a:t>
            </a:r>
            <a:r>
              <a:rPr lang="ar-JO" sz="2800" b="1" dirty="0" smtClean="0">
                <a:solidFill>
                  <a:srgbClr val="002060"/>
                </a:solidFill>
                <a:latin typeface="Adobe Arabic" pitchFamily="18" charset="-78"/>
                <a:ea typeface="Times New Roman"/>
                <a:cs typeface="Adobe Arabic" pitchFamily="18" charset="-78"/>
              </a:rPr>
              <a:t>:</a:t>
            </a:r>
            <a:r>
              <a:rPr lang="ar-SA" sz="2800" b="1" dirty="0" smtClean="0">
                <a:solidFill>
                  <a:srgbClr val="002060"/>
                </a:solidFill>
                <a:latin typeface="Adobe Arabic" pitchFamily="18" charset="-78"/>
                <a:ea typeface="Times New Roman"/>
                <a:cs typeface="Adobe Arabic" pitchFamily="18" charset="-78"/>
              </a:rPr>
              <a:t> </a:t>
            </a:r>
            <a:endParaRPr lang="ar-JO" sz="2800" b="1" dirty="0" smtClean="0">
              <a:solidFill>
                <a:srgbClr val="002060"/>
              </a:solidFill>
              <a:latin typeface="Adobe Arabic" pitchFamily="18" charset="-78"/>
              <a:ea typeface="Times New Roman"/>
              <a:cs typeface="Adobe Arabic" pitchFamily="18" charset="-78"/>
            </a:endParaRPr>
          </a:p>
          <a:p>
            <a:pPr marL="171450" algn="just" rtl="1">
              <a:lnSpc>
                <a:spcPts val="3000"/>
              </a:lnSpc>
            </a:pPr>
            <a:r>
              <a:rPr lang="ar-SA" sz="2800" dirty="0" smtClean="0">
                <a:latin typeface="Adobe Arabic" pitchFamily="18" charset="-78"/>
                <a:ea typeface="Times New Roman"/>
                <a:cs typeface="Adobe Arabic" pitchFamily="18" charset="-78"/>
              </a:rPr>
              <a:t>الموجودة </a:t>
            </a:r>
            <a:r>
              <a:rPr lang="ar-SA" sz="2800" dirty="0">
                <a:latin typeface="Adobe Arabic" pitchFamily="18" charset="-78"/>
                <a:ea typeface="Times New Roman"/>
                <a:cs typeface="Adobe Arabic" pitchFamily="18" charset="-78"/>
              </a:rPr>
              <a:t>في البيئة الخارجية، وبين الاستجابة الفردية لها بأشكال تحدّدها معالم الطباع والشخصية.</a:t>
            </a:r>
            <a:endParaRPr lang="en-US" sz="2800" dirty="0">
              <a:latin typeface="Adobe Arabic" pitchFamily="18" charset="-78"/>
              <a:ea typeface="Calibri"/>
              <a:cs typeface="Adobe Arabic" pitchFamily="18" charset="-78"/>
            </a:endParaRPr>
          </a:p>
          <a:p>
            <a:pPr marL="171450" algn="just" rtl="1">
              <a:lnSpc>
                <a:spcPts val="3000"/>
              </a:lnSpc>
            </a:pPr>
            <a:r>
              <a:rPr lang="ar-SA" sz="2800" dirty="0">
                <a:latin typeface="Adobe Arabic" pitchFamily="18" charset="-78"/>
                <a:ea typeface="Times New Roman"/>
                <a:cs typeface="Adobe Arabic" pitchFamily="18" charset="-78"/>
              </a:rPr>
              <a:t> وهذا يعني </a:t>
            </a:r>
            <a:r>
              <a:rPr lang="ar-SA" sz="2800" dirty="0" smtClean="0">
                <a:latin typeface="Adobe Arabic" pitchFamily="18" charset="-78"/>
                <a:ea typeface="Times New Roman"/>
                <a:cs typeface="Adobe Arabic" pitchFamily="18" charset="-78"/>
              </a:rPr>
              <a:t>أن </a:t>
            </a:r>
            <a:r>
              <a:rPr lang="ar-SA" sz="2800" dirty="0">
                <a:latin typeface="Adobe Arabic" pitchFamily="18" charset="-78"/>
                <a:ea typeface="Times New Roman"/>
                <a:cs typeface="Adobe Arabic" pitchFamily="18" charset="-78"/>
              </a:rPr>
              <a:t>مستوى الشعور بضغوط العمل وانعكاساتها، يتفاوت من شخص إلى آخر وذلك بحسب كفاءته وطبيعته وموقعه في المؤسسة .</a:t>
            </a:r>
            <a:endParaRPr lang="en-US" sz="2800" dirty="0">
              <a:latin typeface="Adobe Arabic" pitchFamily="18" charset="-78"/>
              <a:ea typeface="Calibri"/>
              <a:cs typeface="Adobe Arabic" pitchFamily="18" charset="-78"/>
            </a:endParaRPr>
          </a:p>
          <a:p>
            <a:pPr marL="171450" algn="just" rtl="1">
              <a:lnSpc>
                <a:spcPts val="3000"/>
              </a:lnSpc>
            </a:pPr>
            <a:r>
              <a:rPr lang="ar-SA" sz="2800" dirty="0" smtClean="0">
                <a:latin typeface="Adobe Arabic" pitchFamily="18" charset="-78"/>
                <a:ea typeface="Times New Roman"/>
                <a:cs typeface="Adobe Arabic" pitchFamily="18" charset="-78"/>
              </a:rPr>
              <a:t>أن </a:t>
            </a:r>
            <a:r>
              <a:rPr lang="ar-SA" sz="2800" dirty="0">
                <a:latin typeface="Adobe Arabic" pitchFamily="18" charset="-78"/>
                <a:ea typeface="Times New Roman"/>
                <a:cs typeface="Adobe Arabic" pitchFamily="18" charset="-78"/>
              </a:rPr>
              <a:t>ضغط العمل يؤدي إلى الانعكاس السلبي والضار على صحة الإنسان النفسية والعضوية نتيجة للمتطلبات المتزايدة في بيئة العمل والتي تفوق قدرة الشخص على العطاء في الكثير من الأحيان. </a:t>
            </a:r>
            <a:endParaRPr lang="en-US" sz="2800" dirty="0">
              <a:latin typeface="Adobe Arabic" pitchFamily="18" charset="-78"/>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457200" y="2819400"/>
            <a:ext cx="3612754" cy="2671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4512515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4776805" y="906185"/>
            <a:ext cx="628758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fontAlgn="base">
              <a:spcBef>
                <a:spcPct val="0"/>
              </a:spcBef>
              <a:spcAft>
                <a:spcPct val="0"/>
              </a:spcAft>
            </a:pPr>
            <a:r>
              <a:rPr lang="ar-SA" sz="2400" b="1" u="sng" dirty="0">
                <a:solidFill>
                  <a:srgbClr val="C00000"/>
                </a:solidFill>
                <a:latin typeface="Adobe Arabic" pitchFamily="18" charset="-78"/>
                <a:ea typeface="Times New Roman" pitchFamily="18" charset="0"/>
                <a:cs typeface="Adobe Arabic" pitchFamily="18" charset="-78"/>
              </a:rPr>
              <a:t>أسباب ضغط العمل:</a:t>
            </a:r>
            <a:endParaRPr lang="en-US" sz="2400" dirty="0">
              <a:solidFill>
                <a:srgbClr val="C00000"/>
              </a:solidFill>
              <a:latin typeface="Adobe Arabic" pitchFamily="18" charset="-78"/>
              <a:cs typeface="Adobe Arabic" pitchFamily="18" charset="-78"/>
            </a:endParaRPr>
          </a:p>
          <a:p>
            <a:pPr algn="r" rtl="1" eaLnBrk="0" fontAlgn="base" hangingPunct="0">
              <a:spcBef>
                <a:spcPct val="0"/>
              </a:spcBef>
              <a:spcAft>
                <a:spcPct val="0"/>
              </a:spcAft>
            </a:pPr>
            <a:r>
              <a:rPr lang="ar-SA" sz="2400" b="1" dirty="0">
                <a:solidFill>
                  <a:srgbClr val="002060"/>
                </a:solidFill>
                <a:latin typeface="Adobe Arabic" pitchFamily="18" charset="-78"/>
                <a:ea typeface="Times New Roman" pitchFamily="18" charset="0"/>
                <a:cs typeface="Adobe Arabic" pitchFamily="18" charset="-78"/>
              </a:rPr>
              <a:t>يرجع الكثير من الباحثين ضغوط العمل إلى عدة أسباب منها:</a:t>
            </a:r>
            <a:endParaRPr lang="en-US" sz="2400" dirty="0">
              <a:solidFill>
                <a:srgbClr val="002060"/>
              </a:solidFill>
              <a:latin typeface="Adobe Arabic" pitchFamily="18" charset="-78"/>
              <a:cs typeface="Adobe Arabic" pitchFamily="18" charset="-78"/>
            </a:endParaRPr>
          </a:p>
          <a:p>
            <a:pPr algn="r" eaLnBrk="0" fontAlgn="base" hangingPunct="0">
              <a:spcBef>
                <a:spcPct val="0"/>
              </a:spcBef>
              <a:spcAft>
                <a:spcPct val="0"/>
              </a:spcAft>
            </a:pPr>
            <a:endParaRPr lang="en-US" sz="2400" dirty="0">
              <a:solidFill>
                <a:schemeClr val="bg1"/>
              </a:solidFill>
              <a:latin typeface="Adobe Arabic" pitchFamily="18" charset="-78"/>
              <a:cs typeface="Adobe Arabic" pitchFamily="18" charset="-78"/>
            </a:endParaRPr>
          </a:p>
        </p:txBody>
      </p:sp>
      <p:pic>
        <p:nvPicPr>
          <p:cNvPr id="4" name="Picture 3" descr="D:\حقايب\حقائب شهر 5\صور التميز الوظيفي\تنزيل (40).jpg"/>
          <p:cNvPicPr/>
          <p:nvPr/>
        </p:nvPicPr>
        <p:blipFill>
          <a:blip r:embed="rId2">
            <a:extLst>
              <a:ext uri="{28A0092B-C50C-407E-A947-70E740481C1C}">
                <a14:useLocalDpi xmlns:a14="http://schemas.microsoft.com/office/drawing/2010/main" val="0"/>
              </a:ext>
            </a:extLst>
          </a:blip>
          <a:srcRect/>
          <a:stretch>
            <a:fillRect/>
          </a:stretch>
        </p:blipFill>
        <p:spPr bwMode="auto">
          <a:xfrm>
            <a:off x="746554" y="2824828"/>
            <a:ext cx="3368245" cy="304257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Rectangle 3"/>
          <p:cNvSpPr>
            <a:spLocks noChangeArrowheads="1"/>
          </p:cNvSpPr>
          <p:nvPr/>
        </p:nvSpPr>
        <p:spPr bwMode="auto">
          <a:xfrm>
            <a:off x="4171335" y="1828800"/>
            <a:ext cx="6893059"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fontAlgn="base">
              <a:spcBef>
                <a:spcPct val="0"/>
              </a:spcBef>
              <a:spcAft>
                <a:spcPct val="0"/>
              </a:spcAft>
            </a:pPr>
            <a:r>
              <a:rPr lang="ar-SA" sz="1600" dirty="0">
                <a:latin typeface="Calibri" pitchFamily="34" charset="0"/>
                <a:ea typeface="Times New Roman" pitchFamily="18" charset="0"/>
                <a:cs typeface="Adobe Arabic" pitchFamily="18" charset="-78"/>
              </a:rPr>
              <a:t>1-</a:t>
            </a:r>
            <a:r>
              <a:rPr lang="ar-SA" sz="2400" dirty="0">
                <a:latin typeface="Adobe Arabic" pitchFamily="18" charset="-78"/>
                <a:ea typeface="Times New Roman" pitchFamily="18" charset="0"/>
                <a:cs typeface="Adobe Arabic" pitchFamily="18" charset="-78"/>
              </a:rPr>
              <a:t>عدم تناسب عدد ساعات العمل مع طاقة الموظف و ظروفه.</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2- عدم تناسب كمية العمل أو نوعيته و قدرات الموظف.</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3- عدم تناسب كمية العمل و عدد الموظفين.</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4- عدم تعاون الموظفين.</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5-ضغط الرئيس أو رب العمل على الموظف و سوء العلاقة بين الموظف والإدارة .</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6-عدم توفير الوسائل و التسهيلات التي تنهي العمل بمجهود و وقت اقل.</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7- عدم رضا الموظف عن وضعه الوظيفي </a:t>
            </a:r>
            <a:r>
              <a:rPr lang="ar-SA" sz="1600" dirty="0">
                <a:latin typeface="Calibri" pitchFamily="34" charset="0"/>
                <a:ea typeface="Times New Roman" pitchFamily="18" charset="0"/>
                <a:cs typeface="Adobe Arabic" pitchFamily="18" charset="-78"/>
              </a:rPr>
              <a:t>.</a:t>
            </a:r>
            <a:endParaRPr lang="ar-SA" dirty="0">
              <a:latin typeface="Adobe Arabic" pitchFamily="18" charset="-78"/>
              <a:cs typeface="Adobe Arabic" pitchFamily="18" charset="-78"/>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084137" y="970747"/>
            <a:ext cx="946412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eaLnBrk="0" fontAlgn="base" hangingPunct="0">
              <a:spcBef>
                <a:spcPct val="0"/>
              </a:spcBef>
              <a:spcAft>
                <a:spcPct val="0"/>
              </a:spcAft>
            </a:pPr>
            <a:r>
              <a:rPr lang="ar-SA" sz="2800" b="1" dirty="0">
                <a:solidFill>
                  <a:schemeClr val="bg1"/>
                </a:solidFill>
                <a:latin typeface="Adobe Arabic" pitchFamily="18" charset="-78"/>
                <a:ea typeface="Times New Roman" pitchFamily="18" charset="0"/>
                <a:cs typeface="Adobe Arabic" pitchFamily="18" charset="-78"/>
              </a:rPr>
              <a:t>•</a:t>
            </a:r>
            <a:r>
              <a:rPr lang="ar-EG" sz="2800" b="1" dirty="0">
                <a:solidFill>
                  <a:schemeClr val="bg1"/>
                </a:solidFill>
                <a:latin typeface="Adobe Arabic" pitchFamily="18" charset="-78"/>
                <a:ea typeface="Times New Roman" pitchFamily="18" charset="0"/>
                <a:cs typeface="Adobe Arabic" pitchFamily="18" charset="-78"/>
              </a:rPr>
              <a:t> </a:t>
            </a:r>
            <a:r>
              <a:rPr lang="ar-SA" sz="2800" b="1" dirty="0">
                <a:solidFill>
                  <a:schemeClr val="bg1"/>
                </a:solidFill>
                <a:latin typeface="Adobe Arabic" pitchFamily="18" charset="-78"/>
                <a:ea typeface="Times New Roman" pitchFamily="18" charset="0"/>
                <a:cs typeface="Adobe Arabic" pitchFamily="18" charset="-78"/>
              </a:rPr>
              <a:t>التوتر والعصبية.</a:t>
            </a:r>
            <a:endParaRPr lang="en-US" sz="2800" dirty="0">
              <a:solidFill>
                <a:schemeClr val="bg1"/>
              </a:solidFill>
              <a:latin typeface="Adobe Arabic" pitchFamily="18" charset="-78"/>
              <a:cs typeface="Adobe Arabic" pitchFamily="18" charset="-78"/>
            </a:endParaRPr>
          </a:p>
          <a:p>
            <a:pPr eaLnBrk="0" fontAlgn="base" hangingPunct="0">
              <a:spcBef>
                <a:spcPct val="0"/>
              </a:spcBef>
              <a:spcAft>
                <a:spcPct val="0"/>
              </a:spcAft>
            </a:pPr>
            <a:endParaRPr lang="en-US" sz="2800" dirty="0">
              <a:latin typeface="Adobe Arabic" pitchFamily="18" charset="-78"/>
              <a:cs typeface="Adobe Arabic" pitchFamily="18" charset="-78"/>
            </a:endParaRPr>
          </a:p>
        </p:txBody>
      </p:sp>
      <p:pic>
        <p:nvPicPr>
          <p:cNvPr id="4" name="Picture 3" descr="D:\حقايب\حقائب شهر 5\صور التميز الوظيفي\images (68).jpg"/>
          <p:cNvPicPr/>
          <p:nvPr/>
        </p:nvPicPr>
        <p:blipFill rotWithShape="1">
          <a:blip r:embed="rId2">
            <a:extLst>
              <a:ext uri="{28A0092B-C50C-407E-A947-70E740481C1C}">
                <a14:useLocalDpi xmlns:a14="http://schemas.microsoft.com/office/drawing/2010/main" val="0"/>
              </a:ext>
            </a:extLst>
          </a:blip>
          <a:srcRect b="4833"/>
          <a:stretch/>
        </p:blipFill>
        <p:spPr bwMode="auto">
          <a:xfrm>
            <a:off x="914400" y="2104654"/>
            <a:ext cx="3124200" cy="30007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3"/>
          <p:cNvSpPr>
            <a:spLocks noChangeArrowheads="1"/>
          </p:cNvSpPr>
          <p:nvPr/>
        </p:nvSpPr>
        <p:spPr bwMode="auto">
          <a:xfrm>
            <a:off x="4003486" y="1447800"/>
            <a:ext cx="6542318"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fontAlgn="base">
              <a:spcBef>
                <a:spcPct val="0"/>
              </a:spcBef>
              <a:spcAft>
                <a:spcPct val="0"/>
              </a:spcAft>
            </a:pPr>
            <a:r>
              <a:rPr lang="ar-SA" sz="2400" dirty="0">
                <a:latin typeface="Adobe Arabic" pitchFamily="18" charset="-78"/>
                <a:ea typeface="Times New Roman" pitchFamily="18" charset="0"/>
                <a:cs typeface="Adobe Arabic" pitchFamily="18" charset="-78"/>
              </a:rPr>
              <a:t>• القلق الدائم.</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•عدم المقدرة على الاسترخاء. </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 الإسراف في تعاطي والمسكنات. </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•عدم المقدرة على النوم (الأرق).</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•اتجاه سلبي نحو التعاون مع الغير.</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 الشعور بعدم القدرة على التكيف.</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 صعوبات في الجهاز الهضمي.</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 ارتفاع ضغط الدم.</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 الحزن والكآبة.</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 صعوبة التركيز في العمل وعدم التوازن الانفعالي.</a:t>
            </a:r>
            <a:endParaRPr lang="en-US" sz="2400" dirty="0">
              <a:latin typeface="Adobe Arabic" pitchFamily="18" charset="-78"/>
              <a:cs typeface="Adobe Arabic" pitchFamily="18" charset="-78"/>
            </a:endParaRPr>
          </a:p>
          <a:p>
            <a:pPr algn="r" rtl="1" eaLnBrk="0" fontAlgn="base" hangingPunct="0">
              <a:spcBef>
                <a:spcPct val="0"/>
              </a:spcBef>
              <a:spcAft>
                <a:spcPct val="0"/>
              </a:spcAft>
            </a:pPr>
            <a:r>
              <a:rPr lang="ar-SA" sz="2400" dirty="0">
                <a:latin typeface="Adobe Arabic" pitchFamily="18" charset="-78"/>
                <a:ea typeface="Times New Roman" pitchFamily="18" charset="0"/>
                <a:cs typeface="Adobe Arabic" pitchFamily="18" charset="-78"/>
              </a:rPr>
              <a:t>•الميل للإصابة والوقوع في حوادث صناعية.</a:t>
            </a:r>
            <a:endParaRPr lang="ar-SA" sz="2400" dirty="0">
              <a:latin typeface="Adobe Arabic" pitchFamily="18" charset="-78"/>
              <a:cs typeface="Adobe Arabic" pitchFamily="18" charset="-78"/>
            </a:endParaRPr>
          </a:p>
        </p:txBody>
      </p:sp>
      <p:sp>
        <p:nvSpPr>
          <p:cNvPr id="6" name="Rounded Rectangle 5"/>
          <p:cNvSpPr/>
          <p:nvPr/>
        </p:nvSpPr>
        <p:spPr>
          <a:xfrm>
            <a:off x="7467600" y="259044"/>
            <a:ext cx="3078204" cy="1036356"/>
          </a:xfrm>
          <a:prstGeom prst="roundRect">
            <a:avLst/>
          </a:prstGeom>
          <a:solidFill>
            <a:schemeClr val="bg1"/>
          </a:solidFill>
        </p:spPr>
        <p:style>
          <a:lnRef idx="1">
            <a:schemeClr val="accent2"/>
          </a:lnRef>
          <a:fillRef idx="2">
            <a:schemeClr val="accent2"/>
          </a:fillRef>
          <a:effectRef idx="1">
            <a:schemeClr val="accent2"/>
          </a:effectRef>
          <a:fontRef idx="minor">
            <a:schemeClr val="dk1"/>
          </a:fontRef>
        </p:style>
        <p:txBody>
          <a:bodyPr rtlCol="1" anchor="ctr"/>
          <a:lstStyle/>
          <a:p>
            <a:pPr lvl="0" algn="r" rtl="1" fontAlgn="base">
              <a:spcBef>
                <a:spcPct val="0"/>
              </a:spcBef>
              <a:spcAft>
                <a:spcPct val="0"/>
              </a:spcAft>
            </a:pPr>
            <a:r>
              <a:rPr lang="ar-SA" sz="2800" b="1" dirty="0">
                <a:solidFill>
                  <a:srgbClr val="C00000"/>
                </a:solidFill>
                <a:latin typeface="Adobe Arabic" pitchFamily="18" charset="-78"/>
                <a:ea typeface="Times New Roman" pitchFamily="18" charset="0"/>
                <a:cs typeface="Adobe Arabic" pitchFamily="18" charset="-78"/>
              </a:rPr>
              <a:t>أعراض ضغوط العمل </a:t>
            </a:r>
            <a:endParaRPr lang="en-US" sz="2800" dirty="0">
              <a:solidFill>
                <a:prstClr val="black"/>
              </a:solidFill>
              <a:latin typeface="Adobe Arabic" pitchFamily="18" charset="-78"/>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6737778" y="3223559"/>
            <a:ext cx="184731" cy="425501"/>
          </a:xfrm>
          <a:prstGeom prst="rect">
            <a:avLst/>
          </a:prstGeom>
        </p:spPr>
        <p:txBody>
          <a:bodyPr wrap="none">
            <a:spAutoFit/>
          </a:bodyPr>
          <a:lstStyle/>
          <a:p>
            <a:pPr algn="r" rtl="1">
              <a:lnSpc>
                <a:spcPct val="115000"/>
              </a:lnSpc>
            </a:pPr>
            <a:endParaRPr lang="en-US" sz="2000" b="1" dirty="0">
              <a:latin typeface="Calibri"/>
              <a:ea typeface="Calibri"/>
              <a:cs typeface="Adobe Arabic" pitchFamily="18" charset="-78"/>
            </a:endParaRPr>
          </a:p>
        </p:txBody>
      </p:sp>
      <p:sp>
        <p:nvSpPr>
          <p:cNvPr id="5" name="Rectangle 4"/>
          <p:cNvSpPr/>
          <p:nvPr/>
        </p:nvSpPr>
        <p:spPr>
          <a:xfrm>
            <a:off x="4448577" y="1585589"/>
            <a:ext cx="6915462" cy="2074414"/>
          </a:xfrm>
          <a:prstGeom prst="rect">
            <a:avLst/>
          </a:prstGeom>
        </p:spPr>
        <p:txBody>
          <a:bodyPr wrap="square">
            <a:spAutoFit/>
          </a:bodyPr>
          <a:lstStyle/>
          <a:p>
            <a:pPr algn="r" rtl="1">
              <a:lnSpc>
                <a:spcPct val="115000"/>
              </a:lnSpc>
            </a:pPr>
            <a:r>
              <a:rPr lang="ar-SA" sz="2800" b="1" dirty="0">
                <a:latin typeface="Adobe Arabic" pitchFamily="18" charset="-78"/>
                <a:ea typeface="Times New Roman"/>
                <a:cs typeface="Adobe Arabic" pitchFamily="18" charset="-78"/>
              </a:rPr>
              <a:t>غالبا ما يطور الفرد مقاييس أخلاقية في ثلاثة مراحل :</a:t>
            </a:r>
            <a:endParaRPr lang="en-US" dirty="0">
              <a:latin typeface="Adobe Arabic" pitchFamily="18" charset="-78"/>
              <a:ea typeface="Calibri"/>
              <a:cs typeface="Adobe Arabic" pitchFamily="18" charset="-78"/>
            </a:endParaRPr>
          </a:p>
          <a:p>
            <a:pPr algn="r" rtl="1">
              <a:lnSpc>
                <a:spcPct val="115000"/>
              </a:lnSpc>
            </a:pPr>
            <a:r>
              <a:rPr lang="ar-SA" sz="2800" b="1" dirty="0">
                <a:solidFill>
                  <a:srgbClr val="002060"/>
                </a:solidFill>
                <a:latin typeface="Adobe Arabic" pitchFamily="18" charset="-78"/>
                <a:ea typeface="Times New Roman"/>
                <a:cs typeface="Adobe Arabic" pitchFamily="18" charset="-78"/>
              </a:rPr>
              <a:t>المرحلة الأولى : ما قبل التمسك بالتقاليد والعرف:</a:t>
            </a:r>
            <a:endParaRPr lang="en-US" dirty="0">
              <a:solidFill>
                <a:srgbClr val="002060"/>
              </a:solidFill>
              <a:latin typeface="Adobe Arabic" pitchFamily="18" charset="-78"/>
              <a:ea typeface="Calibri"/>
              <a:cs typeface="Adobe Arabic" pitchFamily="18" charset="-78"/>
            </a:endParaRPr>
          </a:p>
          <a:p>
            <a:pPr algn="r" rtl="1">
              <a:lnSpc>
                <a:spcPct val="115000"/>
              </a:lnSpc>
            </a:pPr>
            <a:r>
              <a:rPr lang="ar-SA" sz="2800" b="1" dirty="0">
                <a:latin typeface="Adobe Arabic" pitchFamily="18" charset="-78"/>
                <a:ea typeface="Times New Roman"/>
                <a:cs typeface="Adobe Arabic" pitchFamily="18" charset="-78"/>
              </a:rPr>
              <a:t>وفي هذه المرحلة يكون الفرد يبحث عن مصلحته الشخصية.</a:t>
            </a:r>
            <a:endParaRPr lang="en-US" dirty="0">
              <a:latin typeface="Adobe Arabic" pitchFamily="18" charset="-78"/>
              <a:ea typeface="Calibri"/>
              <a:cs typeface="Adobe Arabic" pitchFamily="18" charset="-78"/>
            </a:endParaRPr>
          </a:p>
          <a:p>
            <a:pPr algn="just" rtl="1">
              <a:lnSpc>
                <a:spcPct val="115000"/>
              </a:lnSpc>
            </a:pPr>
            <a:r>
              <a:rPr lang="ar-SA" sz="2800" b="1" dirty="0">
                <a:latin typeface="Adobe Arabic" pitchFamily="18" charset="-78"/>
                <a:ea typeface="Times New Roman"/>
                <a:cs typeface="Adobe Arabic" pitchFamily="18" charset="-78"/>
              </a:rPr>
              <a:t>ويتبع القواعد فقط خوفا من العقاب أو آملا في المكافأة.</a:t>
            </a:r>
            <a:endParaRPr lang="en-US" dirty="0">
              <a:latin typeface="Adobe Arabic" pitchFamily="18" charset="-78"/>
              <a:ea typeface="Calibri"/>
              <a:cs typeface="Adobe Arabic" pitchFamily="18" charset="-78"/>
            </a:endParaRPr>
          </a:p>
        </p:txBody>
      </p:sp>
      <p:pic>
        <p:nvPicPr>
          <p:cNvPr id="6" name="Picture 5" descr="D:\حقايب\حقائب شهر 5\صور التميز الوظيفي\images (23).jpg"/>
          <p:cNvPicPr/>
          <p:nvPr/>
        </p:nvPicPr>
        <p:blipFill>
          <a:blip r:embed="rId2">
            <a:extLst>
              <a:ext uri="{28A0092B-C50C-407E-A947-70E740481C1C}">
                <a14:useLocalDpi xmlns:a14="http://schemas.microsoft.com/office/drawing/2010/main" val="0"/>
              </a:ext>
            </a:extLst>
          </a:blip>
          <a:srcRect/>
          <a:stretch>
            <a:fillRect/>
          </a:stretch>
        </p:blipFill>
        <p:spPr bwMode="auto">
          <a:xfrm>
            <a:off x="662188" y="3276600"/>
            <a:ext cx="3986011"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Rectangle 1"/>
          <p:cNvSpPr/>
          <p:nvPr/>
        </p:nvSpPr>
        <p:spPr>
          <a:xfrm>
            <a:off x="8158781" y="457200"/>
            <a:ext cx="2476960" cy="800219"/>
          </a:xfrm>
          <a:prstGeom prst="rect">
            <a:avLst/>
          </a:prstGeom>
        </p:spPr>
        <p:txBody>
          <a:bodyPr wrap="none">
            <a:spAutoFit/>
          </a:bodyPr>
          <a:lstStyle/>
          <a:p>
            <a:pPr lvl="0" algn="ctr" rtl="1">
              <a:lnSpc>
                <a:spcPct val="115000"/>
              </a:lnSpc>
              <a:spcAft>
                <a:spcPts val="1000"/>
              </a:spcAft>
            </a:pPr>
            <a:r>
              <a:rPr lang="ar-EG" sz="4000" b="1" dirty="0">
                <a:ln w="11430"/>
                <a:solidFill>
                  <a:schemeClr val="accent2">
                    <a:lumMod val="75000"/>
                  </a:schemeClr>
                </a:solidFill>
                <a:effectLst>
                  <a:outerShdw blurRad="50800" dist="39000" dir="5460000" algn="tl">
                    <a:srgbClr val="000000">
                      <a:alpha val="38000"/>
                    </a:srgbClr>
                  </a:outerShdw>
                </a:effectLst>
                <a:ea typeface="Calibri"/>
                <a:cs typeface="Adobe Arabic" pitchFamily="18" charset="-78"/>
              </a:rPr>
              <a:t>تطور أخلاق الفرد</a:t>
            </a:r>
            <a:endParaRPr lang="en-US" sz="4000" b="1" dirty="0">
              <a:ln w="11430"/>
              <a:solidFill>
                <a:schemeClr val="accent2">
                  <a:lumMod val="75000"/>
                </a:schemeClr>
              </a:solidFill>
              <a:effectLst>
                <a:outerShdw blurRad="50800" dist="39000" dir="5460000" algn="tl">
                  <a:srgbClr val="000000">
                    <a:alpha val="38000"/>
                  </a:srgbClr>
                </a:outerShdw>
              </a:effectLst>
              <a:ea typeface="Calibri"/>
              <a:cs typeface="Adobe Arabic" pitchFamily="18" charset="-78"/>
            </a:endParaRPr>
          </a:p>
        </p:txBody>
      </p:sp>
      <p:sp>
        <p:nvSpPr>
          <p:cNvPr id="7" name="Half Frame 6"/>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587943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3962400" y="1480636"/>
            <a:ext cx="7698377" cy="3554819"/>
          </a:xfrm>
          <a:prstGeom prst="rect">
            <a:avLst/>
          </a:prstGeom>
        </p:spPr>
        <p:txBody>
          <a:bodyPr wrap="square">
            <a:spAutoFit/>
          </a:bodyPr>
          <a:lstStyle/>
          <a:p>
            <a:pPr marL="171450" algn="just" rtl="1">
              <a:lnSpc>
                <a:spcPts val="3000"/>
              </a:lnSpc>
            </a:pPr>
            <a:r>
              <a:rPr lang="ar-SA" sz="2400" dirty="0">
                <a:latin typeface="Adobe Arabic" pitchFamily="18" charset="-78"/>
                <a:ea typeface="Times New Roman"/>
                <a:cs typeface="Adobe Arabic" pitchFamily="18" charset="-78"/>
              </a:rPr>
              <a:t>•انخفاض في مستوى الإنتاج.</a:t>
            </a:r>
            <a:endParaRPr lang="en-US" sz="2400" dirty="0">
              <a:latin typeface="Adobe Arabic" pitchFamily="18" charset="-78"/>
              <a:ea typeface="Calibri"/>
              <a:cs typeface="Adobe Arabic" pitchFamily="18" charset="-78"/>
            </a:endParaRPr>
          </a:p>
          <a:p>
            <a:pPr marL="171450" algn="just" rtl="1">
              <a:lnSpc>
                <a:spcPts val="3000"/>
              </a:lnSpc>
            </a:pPr>
            <a:r>
              <a:rPr lang="ar-SA" sz="2400" dirty="0">
                <a:latin typeface="Adobe Arabic" pitchFamily="18" charset="-78"/>
                <a:ea typeface="Times New Roman"/>
                <a:cs typeface="Adobe Arabic" pitchFamily="18" charset="-78"/>
              </a:rPr>
              <a:t>•ظاهرة الغياب أو التأخير أو التهرب من قبل العاملين.</a:t>
            </a:r>
            <a:endParaRPr lang="en-US" sz="2400" dirty="0">
              <a:latin typeface="Adobe Arabic" pitchFamily="18" charset="-78"/>
              <a:ea typeface="Calibri"/>
              <a:cs typeface="Adobe Arabic" pitchFamily="18" charset="-78"/>
            </a:endParaRPr>
          </a:p>
          <a:p>
            <a:pPr marL="171450" algn="just" rtl="1">
              <a:lnSpc>
                <a:spcPts val="3000"/>
              </a:lnSpc>
            </a:pPr>
            <a:r>
              <a:rPr lang="ar-SA" sz="2400" dirty="0">
                <a:latin typeface="Adobe Arabic" pitchFamily="18" charset="-78"/>
                <a:ea typeface="Times New Roman"/>
                <a:cs typeface="Adobe Arabic" pitchFamily="18" charset="-78"/>
              </a:rPr>
              <a:t>•الإصابة بالتعب و الملل و الإعياء أو المرض.</a:t>
            </a:r>
            <a:endParaRPr lang="en-US" sz="2400" dirty="0">
              <a:latin typeface="Adobe Arabic" pitchFamily="18" charset="-78"/>
              <a:ea typeface="Calibri"/>
              <a:cs typeface="Adobe Arabic" pitchFamily="18" charset="-78"/>
            </a:endParaRPr>
          </a:p>
          <a:p>
            <a:pPr marL="171450" algn="just" rtl="1">
              <a:lnSpc>
                <a:spcPts val="3000"/>
              </a:lnSpc>
            </a:pPr>
            <a:r>
              <a:rPr lang="ar-SA" sz="2400" dirty="0">
                <a:latin typeface="Adobe Arabic" pitchFamily="18" charset="-78"/>
                <a:ea typeface="Times New Roman"/>
                <a:cs typeface="Adobe Arabic" pitchFamily="18" charset="-78"/>
              </a:rPr>
              <a:t>•انخفاض في مستوى التركيز لدى الموظف مما يؤدي إلى كثرة الأخطاء.</a:t>
            </a:r>
            <a:endParaRPr lang="en-US" sz="2400" dirty="0">
              <a:latin typeface="Adobe Arabic" pitchFamily="18" charset="-78"/>
              <a:ea typeface="Calibri"/>
              <a:cs typeface="Adobe Arabic" pitchFamily="18" charset="-78"/>
            </a:endParaRPr>
          </a:p>
          <a:p>
            <a:pPr marL="171450" algn="just" rtl="1">
              <a:lnSpc>
                <a:spcPts val="3000"/>
              </a:lnSpc>
            </a:pPr>
            <a:r>
              <a:rPr lang="ar-SA" sz="2400" dirty="0">
                <a:latin typeface="Adobe Arabic" pitchFamily="18" charset="-78"/>
                <a:ea typeface="Times New Roman"/>
                <a:cs typeface="Adobe Arabic" pitchFamily="18" charset="-78"/>
              </a:rPr>
              <a:t>•التخبط في القرارات والفوضى داخل المنشأة.</a:t>
            </a:r>
            <a:endParaRPr lang="en-US" sz="2400" dirty="0">
              <a:latin typeface="Adobe Arabic" pitchFamily="18" charset="-78"/>
              <a:ea typeface="Calibri"/>
              <a:cs typeface="Adobe Arabic" pitchFamily="18" charset="-78"/>
            </a:endParaRPr>
          </a:p>
          <a:p>
            <a:pPr marL="171450" algn="just" rtl="1">
              <a:lnSpc>
                <a:spcPts val="3000"/>
              </a:lnSpc>
            </a:pPr>
            <a:r>
              <a:rPr lang="ar-SA" sz="2400" dirty="0">
                <a:latin typeface="Adobe Arabic" pitchFamily="18" charset="-78"/>
                <a:ea typeface="Times New Roman"/>
                <a:cs typeface="Adobe Arabic" pitchFamily="18" charset="-78"/>
              </a:rPr>
              <a:t>•زيادة الأعباء والتكاليف المالية. النزاعات الشخصية والجماعية في بيئة العمل، سواء النزاعات بين الموظفين أو المشرفين والمديرين.</a:t>
            </a:r>
            <a:endParaRPr lang="en-US" sz="2400" dirty="0">
              <a:latin typeface="Adobe Arabic" pitchFamily="18" charset="-78"/>
              <a:ea typeface="Calibri"/>
              <a:cs typeface="Adobe Arabic" pitchFamily="18" charset="-78"/>
            </a:endParaRPr>
          </a:p>
          <a:p>
            <a:pPr marL="171450" algn="just" rtl="1">
              <a:lnSpc>
                <a:spcPts val="3000"/>
              </a:lnSpc>
            </a:pPr>
            <a:r>
              <a:rPr lang="ar-SA" sz="2400" dirty="0">
                <a:latin typeface="Adobe Arabic" pitchFamily="18" charset="-78"/>
                <a:ea typeface="Times New Roman"/>
                <a:cs typeface="Adobe Arabic" pitchFamily="18" charset="-78"/>
              </a:rPr>
              <a:t>•كثرة الاستقالات وطلب الانتقال إلى أماكن أخرى من قبل العاملين والمشرفين والمديرين.</a:t>
            </a:r>
            <a:endParaRPr lang="en-US" sz="2400" dirty="0">
              <a:latin typeface="Adobe Arabic" pitchFamily="18" charset="-78"/>
              <a:ea typeface="Calibri"/>
              <a:cs typeface="Adobe Arabic" pitchFamily="18" charset="-78"/>
            </a:endParaRPr>
          </a:p>
          <a:p>
            <a:pPr marL="171450" algn="just" rtl="1">
              <a:lnSpc>
                <a:spcPts val="3000"/>
              </a:lnSpc>
            </a:pPr>
            <a:r>
              <a:rPr lang="ar-SA" sz="2400" dirty="0">
                <a:latin typeface="Adobe Arabic" pitchFamily="18" charset="-78"/>
                <a:ea typeface="Times New Roman"/>
                <a:cs typeface="Adobe Arabic" pitchFamily="18" charset="-78"/>
              </a:rPr>
              <a:t>•ارتفاع معدل الشكاوى وتدني الروح المعنوية والرضا الوظيفي بين العاملين</a:t>
            </a:r>
            <a:endParaRPr lang="en-US" sz="2400" dirty="0">
              <a:latin typeface="Adobe Arabic" pitchFamily="18" charset="-78"/>
              <a:ea typeface="Calibri"/>
              <a:cs typeface="Adobe Arabic" pitchFamily="18" charset="-78"/>
            </a:endParaRPr>
          </a:p>
        </p:txBody>
      </p:sp>
      <p:sp>
        <p:nvSpPr>
          <p:cNvPr id="4" name="Snip Same Side Corner Rectangle 3"/>
          <p:cNvSpPr/>
          <p:nvPr/>
        </p:nvSpPr>
        <p:spPr>
          <a:xfrm>
            <a:off x="7239000" y="156388"/>
            <a:ext cx="3048000" cy="986612"/>
          </a:xfrm>
          <a:prstGeom prst="snip2SameRect">
            <a:avLst/>
          </a:prstGeom>
          <a:solidFill>
            <a:schemeClr val="bg1">
              <a:lumMod val="95000"/>
            </a:schemeClr>
          </a:solidFill>
        </p:spPr>
        <p:style>
          <a:lnRef idx="1">
            <a:schemeClr val="accent2"/>
          </a:lnRef>
          <a:fillRef idx="2">
            <a:schemeClr val="accent2"/>
          </a:fillRef>
          <a:effectRef idx="1">
            <a:schemeClr val="accent2"/>
          </a:effectRef>
          <a:fontRef idx="minor">
            <a:schemeClr val="dk1"/>
          </a:fontRef>
        </p:style>
        <p:txBody>
          <a:bodyPr rtlCol="1" anchor="ctr"/>
          <a:lstStyle/>
          <a:p>
            <a:pPr marL="171450" algn="r" rtl="1">
              <a:lnSpc>
                <a:spcPts val="3000"/>
              </a:lnSpc>
            </a:pPr>
            <a:r>
              <a:rPr lang="ar-SA" sz="2800" b="1" dirty="0">
                <a:solidFill>
                  <a:srgbClr val="C00000"/>
                </a:solidFill>
                <a:latin typeface="Calibri"/>
                <a:ea typeface="Times New Roman"/>
                <a:cs typeface="Adobe Arabic" pitchFamily="18" charset="-78"/>
              </a:rPr>
              <a:t>نتائج ضغوط العمل</a:t>
            </a:r>
            <a:endParaRPr lang="en-US" sz="2800" dirty="0">
              <a:solidFill>
                <a:prstClr val="black"/>
              </a:solidFill>
              <a:latin typeface="Calibri"/>
              <a:ea typeface="Calibri"/>
              <a:cs typeface="Adobe Arabic" pitchFamily="18" charset="-78"/>
            </a:endParaRPr>
          </a:p>
        </p:txBody>
      </p:sp>
      <p:pic>
        <p:nvPicPr>
          <p:cNvPr id="5" name="Picture 4" descr="D:\حقايب\حقائب شهر 5\صور التميز الوظيفي\تنزيل (43).jpg"/>
          <p:cNvPicPr/>
          <p:nvPr/>
        </p:nvPicPr>
        <p:blipFill>
          <a:blip r:embed="rId2">
            <a:extLst>
              <a:ext uri="{28A0092B-C50C-407E-A947-70E740481C1C}">
                <a14:useLocalDpi xmlns:a14="http://schemas.microsoft.com/office/drawing/2010/main" val="0"/>
              </a:ext>
            </a:extLst>
          </a:blip>
          <a:srcRect/>
          <a:stretch>
            <a:fillRect/>
          </a:stretch>
        </p:blipFill>
        <p:spPr bwMode="auto">
          <a:xfrm>
            <a:off x="685800" y="3048000"/>
            <a:ext cx="2753995" cy="2111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4512515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3810000" y="1472381"/>
            <a:ext cx="7911737" cy="4324261"/>
          </a:xfrm>
          <a:prstGeom prst="rect">
            <a:avLst/>
          </a:prstGeom>
        </p:spPr>
        <p:txBody>
          <a:bodyPr wrap="square">
            <a:spAutoFit/>
          </a:bodyPr>
          <a:lstStyle/>
          <a:p>
            <a:pPr marL="342900" indent="-342900" algn="just" rtl="1">
              <a:lnSpc>
                <a:spcPts val="3000"/>
              </a:lnSpc>
              <a:buClr>
                <a:srgbClr val="C00000"/>
              </a:buClr>
              <a:buFont typeface="Symbol"/>
              <a:buChar char=""/>
            </a:pPr>
            <a:r>
              <a:rPr lang="ar-SA" sz="2400" dirty="0">
                <a:ea typeface="Times New Roman"/>
                <a:cs typeface="Adobe Arabic" pitchFamily="18" charset="-78"/>
              </a:rPr>
              <a:t>ضغوط ناتجة عن عدم قيام كل فرد بدوره وعمله الملكف به؛ وذلك بسبب عدم وضوح دور الموظف له ولغيره، وتعدد وتضارب الأدوار وعدم توضيح الإدارة لأدوار كل فرد.</a:t>
            </a:r>
            <a:endParaRPr lang="en-US" sz="2400" dirty="0">
              <a:ea typeface="Calibri"/>
              <a:cs typeface="Khalid Art bold"/>
            </a:endParaRPr>
          </a:p>
          <a:p>
            <a:pPr marL="342900" indent="-342900" algn="just" rtl="1">
              <a:lnSpc>
                <a:spcPts val="3000"/>
              </a:lnSpc>
              <a:buClr>
                <a:srgbClr val="C00000"/>
              </a:buClr>
              <a:buFont typeface="Symbol"/>
              <a:buChar char=""/>
            </a:pPr>
            <a:r>
              <a:rPr lang="ar-SA" sz="2400" dirty="0">
                <a:ea typeface="Times New Roman"/>
                <a:cs typeface="Adobe Arabic" pitchFamily="18" charset="-78"/>
              </a:rPr>
              <a:t>ضغوط ناتجة عن طبيعة وظروف العمل مثل الصراع، والتنافس على الحوافز، والترقيات ومتطلبات الوظيفة الصعبة.</a:t>
            </a:r>
            <a:endParaRPr lang="en-US" sz="2400" dirty="0">
              <a:ea typeface="Calibri"/>
              <a:cs typeface="Khalid Art bold"/>
            </a:endParaRPr>
          </a:p>
          <a:p>
            <a:pPr marL="342900" indent="-342900" algn="just" rtl="1">
              <a:lnSpc>
                <a:spcPts val="3000"/>
              </a:lnSpc>
              <a:buClr>
                <a:srgbClr val="C00000"/>
              </a:buClr>
              <a:buFont typeface="Symbol"/>
              <a:buChar char=""/>
            </a:pPr>
            <a:r>
              <a:rPr lang="ar-SA" sz="2400" dirty="0">
                <a:ea typeface="Times New Roman"/>
                <a:cs typeface="Adobe Arabic" pitchFamily="18" charset="-78"/>
              </a:rPr>
              <a:t>ضغوطات ناتجة من توتر العلاقات سواء مع الرؤساء، أو الموظفين، أو العملاء، وعدم توفر التفاهم والتعاون بين الزملاء.</a:t>
            </a:r>
            <a:endParaRPr lang="en-US" sz="2400" dirty="0">
              <a:ea typeface="Calibri"/>
              <a:cs typeface="Khalid Art bold"/>
            </a:endParaRPr>
          </a:p>
          <a:p>
            <a:pPr marL="342900" indent="-342900" algn="just" rtl="1">
              <a:lnSpc>
                <a:spcPts val="3000"/>
              </a:lnSpc>
              <a:buClr>
                <a:srgbClr val="C00000"/>
              </a:buClr>
              <a:buFont typeface="Symbol"/>
              <a:buChar char=""/>
            </a:pPr>
            <a:r>
              <a:rPr lang="ar-SA" sz="2400" dirty="0">
                <a:ea typeface="Times New Roman"/>
                <a:cs typeface="Adobe Arabic" pitchFamily="18" charset="-78"/>
              </a:rPr>
              <a:t>ضغوط ناتجة عن سوء التنظيم، مثل تداخل اختصاصات الموظفين، وسوء توزيع السلطة وغياب المشاركة والتعاون.</a:t>
            </a:r>
            <a:endParaRPr lang="en-US" sz="2400" dirty="0">
              <a:ea typeface="Calibri"/>
              <a:cs typeface="Khalid Art bold"/>
            </a:endParaRPr>
          </a:p>
          <a:p>
            <a:pPr marL="342900" indent="-342900" algn="just" rtl="1">
              <a:lnSpc>
                <a:spcPts val="3000"/>
              </a:lnSpc>
              <a:buClr>
                <a:srgbClr val="C00000"/>
              </a:buClr>
              <a:buFont typeface="Symbol"/>
              <a:buChar char=""/>
            </a:pPr>
            <a:r>
              <a:rPr lang="ar-SA" sz="2400" dirty="0">
                <a:ea typeface="Times New Roman"/>
                <a:cs typeface="Adobe Arabic" pitchFamily="18" charset="-78"/>
              </a:rPr>
              <a:t>ضغوطات الوقت والتي تنتج عن سوء التنظيم وسوء استغلال وقت العمل.</a:t>
            </a:r>
            <a:endParaRPr lang="en-US" sz="2400" dirty="0">
              <a:ea typeface="Calibri"/>
              <a:cs typeface="Khalid Art bold"/>
            </a:endParaRPr>
          </a:p>
          <a:p>
            <a:pPr marL="342900" indent="-342900" algn="just" rtl="1">
              <a:lnSpc>
                <a:spcPts val="3000"/>
              </a:lnSpc>
              <a:buClr>
                <a:srgbClr val="C00000"/>
              </a:buClr>
              <a:buFont typeface="Symbol"/>
              <a:buChar char=""/>
            </a:pPr>
            <a:r>
              <a:rPr lang="ar-SA" sz="2400" dirty="0">
                <a:ea typeface="Times New Roman"/>
                <a:cs typeface="Adobe Arabic" pitchFamily="18" charset="-78"/>
              </a:rPr>
              <a:t>ضغوطات خارجية مثل الانتماءات السياسية، والرأي العام، والعادات والتقاليد.</a:t>
            </a:r>
            <a:endParaRPr lang="en-US" sz="2400" dirty="0">
              <a:ea typeface="Calibri"/>
              <a:cs typeface="Khalid Art bold"/>
            </a:endParaRPr>
          </a:p>
          <a:p>
            <a:pPr marL="342900" indent="-342900" algn="just" rtl="1">
              <a:lnSpc>
                <a:spcPts val="3000"/>
              </a:lnSpc>
              <a:buClr>
                <a:srgbClr val="C00000"/>
              </a:buClr>
              <a:buFont typeface="Symbol"/>
              <a:buChar char=""/>
            </a:pPr>
            <a:r>
              <a:rPr lang="ar-SA" sz="2400" dirty="0">
                <a:ea typeface="Times New Roman"/>
                <a:cs typeface="Adobe Arabic" pitchFamily="18" charset="-78"/>
              </a:rPr>
              <a:t> ضغوطات شخصية مثل ضغوطات الأسرة ومتطلباتها.</a:t>
            </a:r>
            <a:endParaRPr lang="en-US" sz="2400" dirty="0">
              <a:ea typeface="Calibri"/>
              <a:cs typeface="Khalid Art bold"/>
            </a:endParaRPr>
          </a:p>
        </p:txBody>
      </p:sp>
      <p:sp>
        <p:nvSpPr>
          <p:cNvPr id="4" name="Notched Right Arrow 3"/>
          <p:cNvSpPr/>
          <p:nvPr/>
        </p:nvSpPr>
        <p:spPr>
          <a:xfrm>
            <a:off x="7239000" y="-24581"/>
            <a:ext cx="3581400" cy="1472381"/>
          </a:xfrm>
          <a:prstGeom prst="notchedRightArrow">
            <a:avLst/>
          </a:prstGeom>
          <a:solidFill>
            <a:schemeClr val="bg1">
              <a:lumMod val="95000"/>
            </a:schemeClr>
          </a:solidFill>
        </p:spPr>
        <p:style>
          <a:lnRef idx="1">
            <a:schemeClr val="accent2"/>
          </a:lnRef>
          <a:fillRef idx="2">
            <a:schemeClr val="accent2"/>
          </a:fillRef>
          <a:effectRef idx="1">
            <a:schemeClr val="accent2"/>
          </a:effectRef>
          <a:fontRef idx="minor">
            <a:schemeClr val="dk1"/>
          </a:fontRef>
        </p:style>
        <p:txBody>
          <a:bodyPr rtlCol="1" anchor="ctr"/>
          <a:lstStyle/>
          <a:p>
            <a:pPr marL="171450" algn="r" rtl="1">
              <a:lnSpc>
                <a:spcPts val="3000"/>
              </a:lnSpc>
            </a:pPr>
            <a:r>
              <a:rPr lang="ar-SA" sz="2400" b="1" dirty="0">
                <a:solidFill>
                  <a:srgbClr val="C00000"/>
                </a:solidFill>
                <a:latin typeface="Calibri"/>
                <a:ea typeface="Times New Roman"/>
                <a:cs typeface="Adobe Arabic" pitchFamily="18" charset="-78"/>
              </a:rPr>
              <a:t>أنواع ضغوط العمل</a:t>
            </a:r>
            <a:endParaRPr lang="en-US" sz="1600" dirty="0">
              <a:solidFill>
                <a:prstClr val="black"/>
              </a:solidFill>
              <a:latin typeface="Calibri"/>
              <a:ea typeface="Calibri"/>
              <a:cs typeface="Adobe Arabic" pitchFamily="18" charset="-78"/>
            </a:endParaRPr>
          </a:p>
        </p:txBody>
      </p:sp>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533400" y="3187832"/>
            <a:ext cx="3314521" cy="2450968"/>
          </a:xfrm>
          <a:prstGeom prst="rect">
            <a:avLst/>
          </a:prstGeom>
        </p:spPr>
      </p:pic>
    </p:spTree>
    <p:extLst>
      <p:ext uri="{BB962C8B-B14F-4D97-AF65-F5344CB8AC3E}">
        <p14:creationId xmlns:p14="http://schemas.microsoft.com/office/powerpoint/2010/main" val="12454143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724400" y="457200"/>
            <a:ext cx="6934200" cy="477054"/>
          </a:xfrm>
          <a:prstGeom prst="rect">
            <a:avLst/>
          </a:prstGeom>
        </p:spPr>
        <p:txBody>
          <a:bodyPr wrap="square">
            <a:spAutoFit/>
          </a:bodyPr>
          <a:lstStyle/>
          <a:p>
            <a:pPr marL="171450" algn="r" rtl="1">
              <a:lnSpc>
                <a:spcPts val="3000"/>
              </a:lnSpc>
            </a:pPr>
            <a:r>
              <a:rPr lang="ar-EG" sz="2400" b="1" u="sng" dirty="0">
                <a:solidFill>
                  <a:srgbClr val="C00000"/>
                </a:solidFill>
                <a:latin typeface="Calibri"/>
                <a:ea typeface="Times New Roman"/>
                <a:cs typeface="Adobe Arabic" pitchFamily="18" charset="-78"/>
              </a:rPr>
              <a:t>إستراتيجيات التعامل مع ضغوط العمل على مستوى المنظمة :</a:t>
            </a:r>
            <a:endParaRPr lang="en-US" sz="1600" dirty="0">
              <a:solidFill>
                <a:srgbClr val="C00000"/>
              </a:solidFill>
              <a:latin typeface="Calibri"/>
              <a:ea typeface="Calibri"/>
              <a:cs typeface="Adobe Arabic" pitchFamily="18" charset="-78"/>
            </a:endParaRPr>
          </a:p>
        </p:txBody>
      </p:sp>
      <p:sp>
        <p:nvSpPr>
          <p:cNvPr id="4" name="Rectangle 2"/>
          <p:cNvSpPr>
            <a:spLocks noChangeArrowheads="1"/>
          </p:cNvSpPr>
          <p:nvPr/>
        </p:nvSpPr>
        <p:spPr bwMode="auto">
          <a:xfrm>
            <a:off x="3657600" y="1216520"/>
            <a:ext cx="78141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fontAlgn="base">
              <a:spcBef>
                <a:spcPct val="0"/>
              </a:spcBef>
              <a:spcAft>
                <a:spcPct val="0"/>
              </a:spcAft>
            </a:pPr>
            <a:r>
              <a:rPr lang="ar-EG" sz="1600" b="1" dirty="0">
                <a:solidFill>
                  <a:srgbClr val="0070C0"/>
                </a:solidFill>
                <a:latin typeface="Calibri" pitchFamily="34" charset="0"/>
                <a:ea typeface="Times New Roman" pitchFamily="18" charset="0"/>
                <a:cs typeface="Adobe Arabic" pitchFamily="18" charset="-78"/>
              </a:rPr>
              <a:t>1</a:t>
            </a:r>
            <a:r>
              <a:rPr lang="ar-EG" sz="2400" b="1" dirty="0">
                <a:solidFill>
                  <a:srgbClr val="0070C0"/>
                </a:solidFill>
                <a:latin typeface="Adobe Arabic" pitchFamily="18" charset="-78"/>
                <a:ea typeface="Times New Roman" pitchFamily="18" charset="0"/>
                <a:cs typeface="Adobe Arabic" pitchFamily="18" charset="-78"/>
              </a:rPr>
              <a:t>) تطوير نظم الاختيار والتعيين :</a:t>
            </a:r>
            <a:endParaRPr lang="en-US" sz="2400" dirty="0">
              <a:solidFill>
                <a:srgbClr val="0070C0"/>
              </a:solidFill>
              <a:latin typeface="Adobe Arabic" pitchFamily="18" charset="-78"/>
              <a:cs typeface="Adobe Arabic" pitchFamily="18" charset="-78"/>
            </a:endParaRPr>
          </a:p>
          <a:p>
            <a:pPr algn="just" rtl="1" eaLnBrk="0" fontAlgn="base" hangingPunct="0">
              <a:spcBef>
                <a:spcPct val="0"/>
              </a:spcBef>
              <a:spcAft>
                <a:spcPct val="0"/>
              </a:spcAft>
            </a:pPr>
            <a:r>
              <a:rPr lang="ar-EG" sz="2400" b="1" dirty="0">
                <a:latin typeface="Adobe Arabic" pitchFamily="18" charset="-78"/>
                <a:ea typeface="Times New Roman" pitchFamily="18" charset="0"/>
                <a:cs typeface="Adobe Arabic" pitchFamily="18" charset="-78"/>
              </a:rPr>
              <a:t> </a:t>
            </a:r>
            <a:endParaRPr lang="ar-EG" sz="2400" dirty="0">
              <a:latin typeface="Adobe Arabic" pitchFamily="18" charset="-78"/>
              <a:cs typeface="Adobe Arabic" pitchFamily="18" charset="-78"/>
            </a:endParaRPr>
          </a:p>
        </p:txBody>
      </p:sp>
      <p:sp>
        <p:nvSpPr>
          <p:cNvPr id="5" name="Rectangle 3"/>
          <p:cNvSpPr>
            <a:spLocks noChangeArrowheads="1"/>
          </p:cNvSpPr>
          <p:nvPr/>
        </p:nvSpPr>
        <p:spPr bwMode="auto">
          <a:xfrm>
            <a:off x="4011307" y="2350532"/>
            <a:ext cx="7585588"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EG" sz="2400" dirty="0">
                <a:latin typeface="Adobe Arabic" pitchFamily="18" charset="-78"/>
                <a:ea typeface="Times New Roman" pitchFamily="18" charset="0"/>
                <a:cs typeface="Adobe Arabic" pitchFamily="18" charset="-78"/>
              </a:rPr>
              <a:t>عادة ما يكون اهتمام نظم الاختيار والتعيين المستخدمة في الغالبية العظمى من المنظمات بقياس قدرات </a:t>
            </a:r>
            <a:r>
              <a:rPr lang="ar-EG" sz="2400" dirty="0">
                <a:latin typeface="Adobe Arabic" pitchFamily="18" charset="-78"/>
                <a:ea typeface="Times New Roman" pitchFamily="18" charset="0"/>
                <a:cs typeface="Adobe Arabic" pitchFamily="18" charset="-78"/>
              </a:rPr>
              <a:t>معينة تضمن اختيار أفراد لديهم القدرة على القيام بالعمل المطلوب وتحمل مسؤولياته </a:t>
            </a:r>
          </a:p>
          <a:p>
            <a:pPr algn="just" rtl="1" fontAlgn="base">
              <a:spcBef>
                <a:spcPct val="0"/>
              </a:spcBef>
              <a:spcAft>
                <a:spcPct val="0"/>
              </a:spcAft>
            </a:pPr>
            <a:r>
              <a:rPr lang="ar-EG" sz="2400" dirty="0">
                <a:latin typeface="Adobe Arabic" pitchFamily="18" charset="-78"/>
                <a:ea typeface="Times New Roman" pitchFamily="18" charset="0"/>
                <a:cs typeface="Adobe Arabic" pitchFamily="18" charset="-78"/>
              </a:rPr>
              <a:t>وأعبائه من الناحية الكمية بكفاءة، دونما اهتمام مماثل بقياس مدى قدرة ذلك الفرد على تحمل الضغوط الناجمة </a:t>
            </a:r>
            <a:r>
              <a:rPr lang="ar-EG" sz="2400" dirty="0" smtClean="0">
                <a:latin typeface="Adobe Arabic" pitchFamily="18" charset="-78"/>
                <a:ea typeface="Times New Roman" pitchFamily="18" charset="0"/>
                <a:cs typeface="Adobe Arabic" pitchFamily="18" charset="-78"/>
              </a:rPr>
              <a:t>عن </a:t>
            </a:r>
            <a:r>
              <a:rPr lang="ar-EG" sz="2400" dirty="0">
                <a:latin typeface="Adobe Arabic" pitchFamily="18" charset="-78"/>
                <a:ea typeface="Times New Roman" pitchFamily="18" charset="0"/>
                <a:cs typeface="Adobe Arabic" pitchFamily="18" charset="-78"/>
              </a:rPr>
              <a:t>ذلك العمل، ومن ثم فإن نظم الاختيار والتعيين يلزم تطويرها بحيث تضمن مقاييس يمكن من خلالها ضمان </a:t>
            </a:r>
            <a:r>
              <a:rPr lang="ar-EG" sz="2400" dirty="0" smtClean="0">
                <a:latin typeface="Adobe Arabic" pitchFamily="18" charset="-78"/>
                <a:ea typeface="Times New Roman" pitchFamily="18" charset="0"/>
                <a:cs typeface="Adobe Arabic" pitchFamily="18" charset="-78"/>
              </a:rPr>
              <a:t>اختيار </a:t>
            </a:r>
            <a:r>
              <a:rPr lang="ar-EG" sz="2400" dirty="0">
                <a:latin typeface="Adobe Arabic" pitchFamily="18" charset="-78"/>
                <a:ea typeface="Times New Roman" pitchFamily="18" charset="0"/>
                <a:cs typeface="Adobe Arabic" pitchFamily="18" charset="-78"/>
              </a:rPr>
              <a:t>أفراد لديهم القدرة على التعامل مع ضغوط العمل المتولدة عن الوظيفة محل الاختيار أو التعيين.</a:t>
            </a:r>
            <a:endParaRPr lang="ar-EG" sz="2800" dirty="0">
              <a:latin typeface="Adobe Arabic" pitchFamily="18" charset="-78"/>
              <a:cs typeface="Adobe Arabic" pitchFamily="18" charset="-78"/>
            </a:endParaRPr>
          </a:p>
        </p:txBody>
      </p:sp>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381000" y="3048000"/>
            <a:ext cx="3663258" cy="2971800"/>
          </a:xfrm>
          <a:prstGeom prst="rect">
            <a:avLst/>
          </a:prstGeom>
        </p:spPr>
      </p:pic>
    </p:spTree>
    <p:extLst>
      <p:ext uri="{BB962C8B-B14F-4D97-AF65-F5344CB8AC3E}">
        <p14:creationId xmlns:p14="http://schemas.microsoft.com/office/powerpoint/2010/main" val="299530628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048327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r"/>
            <a:endParaRPr lang="ar-EG" dirty="0">
              <a:cs typeface="Adobe Arabic" pitchFamily="18" charset="-78"/>
            </a:endParaRPr>
          </a:p>
        </p:txBody>
      </p:sp>
      <p:sp>
        <p:nvSpPr>
          <p:cNvPr id="4" name="Rectangle 3"/>
          <p:cNvSpPr>
            <a:spLocks noChangeArrowheads="1"/>
          </p:cNvSpPr>
          <p:nvPr/>
        </p:nvSpPr>
        <p:spPr bwMode="auto">
          <a:xfrm>
            <a:off x="5041490" y="1460957"/>
            <a:ext cx="65532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EG" sz="2800" b="1" dirty="0">
                <a:solidFill>
                  <a:srgbClr val="002060"/>
                </a:solidFill>
                <a:latin typeface="Calibri" pitchFamily="34" charset="0"/>
                <a:ea typeface="Times New Roman" pitchFamily="18" charset="0"/>
                <a:cs typeface="Adobe Arabic" pitchFamily="18" charset="-78"/>
              </a:rPr>
              <a:t>2</a:t>
            </a:r>
            <a:r>
              <a:rPr lang="ar-EG" sz="2800" b="1" dirty="0">
                <a:solidFill>
                  <a:srgbClr val="002060"/>
                </a:solidFill>
                <a:latin typeface="Adobe Arabic" pitchFamily="18" charset="-78"/>
                <a:ea typeface="Times New Roman" pitchFamily="18" charset="0"/>
                <a:cs typeface="Adobe Arabic" pitchFamily="18" charset="-78"/>
              </a:rPr>
              <a:t>) برامج مساعدة العاملين :</a:t>
            </a:r>
          </a:p>
          <a:p>
            <a:pPr algn="just" rtl="1" eaLnBrk="0" fontAlgn="base" hangingPunct="0">
              <a:spcBef>
                <a:spcPct val="0"/>
              </a:spcBef>
              <a:spcAft>
                <a:spcPct val="0"/>
              </a:spcAft>
            </a:pPr>
            <a:r>
              <a:rPr lang="ar-EG" sz="2800" b="1" dirty="0">
                <a:latin typeface="Adobe Arabic" pitchFamily="18" charset="-78"/>
                <a:ea typeface="Times New Roman" pitchFamily="18" charset="0"/>
                <a:cs typeface="Adobe Arabic" pitchFamily="18" charset="-78"/>
              </a:rPr>
              <a:t> </a:t>
            </a:r>
            <a:r>
              <a:rPr lang="ar-EG" sz="2800" dirty="0" smtClean="0">
                <a:latin typeface="Adobe Arabic" pitchFamily="18" charset="-78"/>
                <a:ea typeface="Times New Roman" pitchFamily="18" charset="0"/>
                <a:cs typeface="Adobe Arabic" pitchFamily="18" charset="-78"/>
              </a:rPr>
              <a:t>وتعنى هذه الاستراتيجية بمساعدة العاملين في التغلب على ضغوط العمل عن طريق توفير خدمات  طبية وعلاجية لهم وتقديم النصح والمشورة والإجراءات الوقائية المناسبة عن طريق فريق </a:t>
            </a:r>
            <a:r>
              <a:rPr lang="ar-EG" sz="2800" dirty="0">
                <a:ea typeface="Times New Roman"/>
                <a:cs typeface="Adobe Arabic" pitchFamily="18" charset="-78"/>
              </a:rPr>
              <a:t>متكامل من الأطباء والأخصائيين </a:t>
            </a:r>
            <a:r>
              <a:rPr lang="ar-EG" sz="2800" dirty="0" smtClean="0">
                <a:ea typeface="Times New Roman"/>
                <a:cs typeface="Adobe Arabic" pitchFamily="18" charset="-78"/>
              </a:rPr>
              <a:t>النفسيين</a:t>
            </a:r>
            <a:r>
              <a:rPr lang="ar-JO" sz="2800" dirty="0" smtClean="0">
                <a:ea typeface="Times New Roman"/>
                <a:cs typeface="Adobe Arabic" pitchFamily="18" charset="-78"/>
              </a:rPr>
              <a:t>.</a:t>
            </a:r>
            <a:endParaRPr lang="ar-EG" sz="2800" dirty="0">
              <a:latin typeface="Adobe Arabic" pitchFamily="18" charset="-78"/>
              <a:cs typeface="Adobe Arabic" pitchFamily="18" charset="-78"/>
            </a:endParaRPr>
          </a:p>
        </p:txBody>
      </p:sp>
      <p:sp>
        <p:nvSpPr>
          <p:cNvPr id="5" name="Rectangle 4"/>
          <p:cNvSpPr/>
          <p:nvPr/>
        </p:nvSpPr>
        <p:spPr>
          <a:xfrm>
            <a:off x="11434459" y="4136971"/>
            <a:ext cx="250389" cy="523220"/>
          </a:xfrm>
          <a:prstGeom prst="rect">
            <a:avLst/>
          </a:prstGeom>
        </p:spPr>
        <p:txBody>
          <a:bodyPr wrap="none">
            <a:spAutoFit/>
          </a:bodyPr>
          <a:lstStyle/>
          <a:p>
            <a:pPr algn="r" rtl="1"/>
            <a:r>
              <a:rPr lang="ar-EG" sz="2800" b="1" dirty="0" smtClean="0">
                <a:ea typeface="Times New Roman"/>
                <a:cs typeface="Adobe Arabic" pitchFamily="18" charset="-78"/>
              </a:rPr>
              <a:t>.</a:t>
            </a:r>
            <a:endParaRPr lang="ar-EG" sz="2800" dirty="0">
              <a:cs typeface="Adobe Arabic" pitchFamily="18" charset="-78"/>
            </a:endParaRPr>
          </a:p>
        </p:txBody>
      </p:sp>
      <p:pic>
        <p:nvPicPr>
          <p:cNvPr id="7" name="Picture 6" descr="D:\حقايب\حقائب شهر 5\صور التميز الوظيفي\تنزيل (45).jpg"/>
          <p:cNvPicPr/>
          <p:nvPr/>
        </p:nvPicPr>
        <p:blipFill>
          <a:blip r:embed="rId2">
            <a:extLst>
              <a:ext uri="{28A0092B-C50C-407E-A947-70E740481C1C}">
                <a14:useLocalDpi xmlns:a14="http://schemas.microsoft.com/office/drawing/2010/main" val="0"/>
              </a:ext>
            </a:extLst>
          </a:blip>
          <a:srcRect/>
          <a:stretch>
            <a:fillRect/>
          </a:stretch>
        </p:blipFill>
        <p:spPr bwMode="auto">
          <a:xfrm>
            <a:off x="609600" y="2362200"/>
            <a:ext cx="4341732" cy="3168133"/>
          </a:xfrm>
          <a:prstGeom prst="rect">
            <a:avLst/>
          </a:prstGeom>
          <a:noFill/>
          <a:ln>
            <a:noFill/>
          </a:ln>
        </p:spPr>
      </p:pic>
      <p:sp>
        <p:nvSpPr>
          <p:cNvPr id="6" name="Half Frame 5"/>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9530628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724400" y="1143000"/>
            <a:ext cx="7003026" cy="3939540"/>
          </a:xfrm>
          <a:prstGeom prst="rect">
            <a:avLst/>
          </a:prstGeom>
        </p:spPr>
        <p:txBody>
          <a:bodyPr wrap="square">
            <a:spAutoFit/>
          </a:bodyPr>
          <a:lstStyle/>
          <a:p>
            <a:pPr marL="171450" algn="just" rtl="1">
              <a:lnSpc>
                <a:spcPts val="3000"/>
              </a:lnSpc>
            </a:pPr>
            <a:r>
              <a:rPr lang="ar-EG" sz="2400" dirty="0">
                <a:solidFill>
                  <a:srgbClr val="002060"/>
                </a:solidFill>
                <a:latin typeface="Adobe Arabic" pitchFamily="18" charset="-78"/>
                <a:ea typeface="Times New Roman"/>
                <a:cs typeface="Adobe Arabic" pitchFamily="18" charset="-78"/>
              </a:rPr>
              <a:t>3) </a:t>
            </a:r>
            <a:r>
              <a:rPr lang="ar-EG" sz="2400" b="1" dirty="0">
                <a:solidFill>
                  <a:srgbClr val="002060"/>
                </a:solidFill>
                <a:latin typeface="Adobe Arabic" pitchFamily="18" charset="-78"/>
                <a:ea typeface="Times New Roman"/>
                <a:cs typeface="Adobe Arabic" pitchFamily="18" charset="-78"/>
              </a:rPr>
              <a:t>إعادة تصميم الوظيفة :</a:t>
            </a:r>
            <a:endParaRPr lang="en-US" sz="2400" b="1" dirty="0">
              <a:solidFill>
                <a:srgbClr val="002060"/>
              </a:solidFill>
              <a:latin typeface="Adobe Arabic" pitchFamily="18" charset="-78"/>
              <a:ea typeface="Calibri"/>
              <a:cs typeface="Adobe Arabic" pitchFamily="18" charset="-78"/>
            </a:endParaRPr>
          </a:p>
          <a:p>
            <a:pPr marL="171450" algn="just" rtl="1">
              <a:lnSpc>
                <a:spcPts val="3000"/>
              </a:lnSpc>
            </a:pPr>
            <a:r>
              <a:rPr lang="ar-EG" sz="2400" dirty="0">
                <a:latin typeface="Adobe Arabic" pitchFamily="18" charset="-78"/>
                <a:ea typeface="Times New Roman"/>
                <a:cs typeface="Adobe Arabic" pitchFamily="18" charset="-78"/>
              </a:rPr>
              <a:t> فإنه إذا ما أمكن للمنظمة </a:t>
            </a:r>
            <a:r>
              <a:rPr lang="ar-EG" sz="2400" dirty="0" smtClean="0">
                <a:latin typeface="Adobe Arabic" pitchFamily="18" charset="-78"/>
                <a:ea typeface="Times New Roman"/>
                <a:cs typeface="Adobe Arabic" pitchFamily="18" charset="-78"/>
              </a:rPr>
              <a:t>أن </a:t>
            </a:r>
            <a:r>
              <a:rPr lang="ar-EG" sz="2400" dirty="0">
                <a:latin typeface="Adobe Arabic" pitchFamily="18" charset="-78"/>
                <a:ea typeface="Times New Roman"/>
                <a:cs typeface="Adobe Arabic" pitchFamily="18" charset="-78"/>
              </a:rPr>
              <a:t>تحدد مجموعة من الوظائف التي يتضح بأن العاملين بها يعانون من ضغوط عمل مرتفعة، فإن إعادة تصميم تلك الوظائف تصبح إستراتيجية مناسبة في هذه الحالة، وبالطبع فإن الهدف من إعادة تصميم الوظيفة سوف يختلف طبقاً لظروف وملابسات كل موقف على حدة، فقد يكون الهدف من إعادة التصميم هو تخفيف أعباء الوظيفة في الحالات التي يكون فيها ضغط العمل ناجم عن عبء العمل، وقد يكون هدف إعادة التصميم هو إثراء الوظيفة لزيادة الشعور بالمسؤولية أو إزكاء روح التحدي إذا ما كان مصدر الضغط نقص أو قصور في أحد الجوانب السابقة، وقد يكون هدف إعادة التصميم هو خلق حالة من التعاون الجماعي والمشاركة عن طريق أداء الوظيفة بالتناوب للتغلب على الشعور بالعزلة وهكذا.</a:t>
            </a:r>
            <a:endParaRPr lang="en-US" sz="2400" dirty="0">
              <a:latin typeface="Adobe Arabic" pitchFamily="18" charset="-78"/>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533400" y="2667000"/>
            <a:ext cx="3868220" cy="3000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9530628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EG" dirty="0">
              <a:cs typeface="Adobe Arabic" pitchFamily="18" charset="-78"/>
            </a:endParaRPr>
          </a:p>
        </p:txBody>
      </p:sp>
      <p:sp>
        <p:nvSpPr>
          <p:cNvPr id="4" name="Rectangle 3"/>
          <p:cNvSpPr>
            <a:spLocks noChangeArrowheads="1"/>
          </p:cNvSpPr>
          <p:nvPr/>
        </p:nvSpPr>
        <p:spPr bwMode="auto">
          <a:xfrm>
            <a:off x="4038600" y="1650087"/>
            <a:ext cx="746760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r>
              <a:rPr lang="ar-EG" sz="2800" dirty="0">
                <a:solidFill>
                  <a:srgbClr val="002060"/>
                </a:solidFill>
                <a:latin typeface="Adobe Arabic" pitchFamily="18" charset="-78"/>
                <a:ea typeface="Times New Roman" pitchFamily="18" charset="0"/>
                <a:cs typeface="Adobe Arabic" pitchFamily="18" charset="-78"/>
              </a:rPr>
              <a:t>4</a:t>
            </a:r>
            <a:r>
              <a:rPr lang="ar-EG" sz="2800" b="1" dirty="0">
                <a:solidFill>
                  <a:srgbClr val="002060"/>
                </a:solidFill>
                <a:latin typeface="Adobe Arabic" pitchFamily="18" charset="-78"/>
                <a:ea typeface="Times New Roman" pitchFamily="18" charset="0"/>
                <a:cs typeface="Adobe Arabic" pitchFamily="18" charset="-78"/>
              </a:rPr>
              <a:t>) نظم تدريب متطورة :</a:t>
            </a:r>
            <a:endParaRPr lang="en-US" sz="2800" b="1" dirty="0">
              <a:solidFill>
                <a:srgbClr val="002060"/>
              </a:solidFill>
              <a:latin typeface="Adobe Arabic" pitchFamily="18" charset="-78"/>
              <a:cs typeface="Adobe Arabic" pitchFamily="18" charset="-78"/>
            </a:endParaRPr>
          </a:p>
          <a:p>
            <a:pPr algn="just" rtl="1" eaLnBrk="0" fontAlgn="base" hangingPunct="0">
              <a:spcBef>
                <a:spcPct val="0"/>
              </a:spcBef>
              <a:spcAft>
                <a:spcPct val="0"/>
              </a:spcAft>
            </a:pPr>
            <a:r>
              <a:rPr lang="ar-EG" sz="2800" dirty="0">
                <a:latin typeface="Adobe Arabic" pitchFamily="18" charset="-78"/>
                <a:ea typeface="Times New Roman" pitchFamily="18" charset="0"/>
                <a:cs typeface="Adobe Arabic" pitchFamily="18" charset="-78"/>
              </a:rPr>
              <a:t> </a:t>
            </a:r>
            <a:r>
              <a:rPr lang="ar-EG" sz="2800" dirty="0" smtClean="0">
                <a:latin typeface="Adobe Arabic" pitchFamily="18" charset="-78"/>
                <a:ea typeface="Times New Roman" pitchFamily="18" charset="0"/>
                <a:cs typeface="Adobe Arabic" pitchFamily="18" charset="-78"/>
              </a:rPr>
              <a:t>أن </a:t>
            </a:r>
            <a:r>
              <a:rPr lang="ar-EG" sz="2800" dirty="0">
                <a:latin typeface="Adobe Arabic" pitchFamily="18" charset="-78"/>
                <a:ea typeface="Times New Roman" pitchFamily="18" charset="0"/>
                <a:cs typeface="Adobe Arabic" pitchFamily="18" charset="-78"/>
              </a:rPr>
              <a:t>تدريب الموظف على الأمور المتصلة بمهام وظيفته، يؤدي تلقائياً إلى زيادة كفاءة أدائه </a:t>
            </a:r>
            <a:r>
              <a:rPr lang="ar-EG" sz="2800" dirty="0" smtClean="0">
                <a:latin typeface="Adobe Arabic" pitchFamily="18" charset="-78"/>
                <a:ea typeface="Times New Roman" pitchFamily="18" charset="0"/>
                <a:cs typeface="Adobe Arabic" pitchFamily="18" charset="-78"/>
              </a:rPr>
              <a:t>وبالتالي </a:t>
            </a:r>
            <a:r>
              <a:rPr lang="ar-EG" sz="2800" dirty="0">
                <a:latin typeface="Adobe Arabic" pitchFamily="18" charset="-78"/>
                <a:ea typeface="Times New Roman" pitchFamily="18" charset="0"/>
                <a:cs typeface="Adobe Arabic" pitchFamily="18" charset="-78"/>
              </a:rPr>
              <a:t>تخفيف ضغوط العمل، فإن تلك البرامج التدريبية تركز بشكل خاص على تنمية قدرات </a:t>
            </a:r>
            <a:r>
              <a:rPr lang="ar-EG" sz="2800" dirty="0" smtClean="0">
                <a:latin typeface="Adobe Arabic" pitchFamily="18" charset="-78"/>
                <a:ea typeface="Times New Roman" pitchFamily="18" charset="0"/>
                <a:cs typeface="Adobe Arabic" pitchFamily="18" charset="-78"/>
              </a:rPr>
              <a:t>الفر </a:t>
            </a:r>
            <a:r>
              <a:rPr lang="ar-EG" sz="2800" dirty="0">
                <a:latin typeface="Adobe Arabic" pitchFamily="18" charset="-78"/>
                <a:ea typeface="Times New Roman" pitchFamily="18" charset="0"/>
                <a:cs typeface="Adobe Arabic" pitchFamily="18" charset="-78"/>
              </a:rPr>
              <a:t>د في التعامل مع مشكلات العمل وإكسابه المعارف والمهارات اللازمة في كيفية التعامل مع الغير، </a:t>
            </a:r>
            <a:r>
              <a:rPr lang="ar-EG" sz="2800" dirty="0" smtClean="0">
                <a:latin typeface="Adobe Arabic" pitchFamily="18" charset="-78"/>
                <a:ea typeface="Times New Roman" pitchFamily="18" charset="0"/>
                <a:cs typeface="Adobe Arabic" pitchFamily="18" charset="-78"/>
              </a:rPr>
              <a:t>وكيفية </a:t>
            </a:r>
            <a:r>
              <a:rPr lang="ar-EG" sz="2800" dirty="0">
                <a:latin typeface="Adobe Arabic" pitchFamily="18" charset="-78"/>
                <a:ea typeface="Times New Roman" pitchFamily="18" charset="0"/>
                <a:cs typeface="Adobe Arabic" pitchFamily="18" charset="-78"/>
              </a:rPr>
              <a:t>التصرف في المواقف المختلفة بالشكل المناسب، وعادة ما يشارك في إعداد وتنفيذ تلك البرامج </a:t>
            </a:r>
            <a:r>
              <a:rPr lang="ar-EG" sz="2800" dirty="0" smtClean="0">
                <a:latin typeface="Adobe Arabic" pitchFamily="18" charset="-78"/>
                <a:ea typeface="Times New Roman" pitchFamily="18" charset="0"/>
                <a:cs typeface="Adobe Arabic" pitchFamily="18" charset="-78"/>
              </a:rPr>
              <a:t>أخصائيون </a:t>
            </a:r>
            <a:r>
              <a:rPr lang="ar-EG" sz="2800" dirty="0">
                <a:latin typeface="Adobe Arabic" pitchFamily="18" charset="-78"/>
                <a:ea typeface="Times New Roman" pitchFamily="18" charset="0"/>
                <a:cs typeface="Adobe Arabic" pitchFamily="18" charset="-78"/>
              </a:rPr>
              <a:t>في هذا المجال، ويكون التدريب في شكل حلقات نقاش وتمثيل أدوار ومباريات إدارية، </a:t>
            </a:r>
            <a:r>
              <a:rPr lang="ar-EG" sz="2800" dirty="0" smtClean="0">
                <a:latin typeface="Adobe Arabic" pitchFamily="18" charset="-78"/>
                <a:ea typeface="Times New Roman" pitchFamily="18" charset="0"/>
                <a:cs typeface="Adobe Arabic" pitchFamily="18" charset="-78"/>
              </a:rPr>
              <a:t>وما </a:t>
            </a:r>
            <a:r>
              <a:rPr lang="ar-EG" sz="2800" dirty="0">
                <a:latin typeface="Adobe Arabic" pitchFamily="18" charset="-78"/>
                <a:ea typeface="Times New Roman" pitchFamily="18" charset="0"/>
                <a:cs typeface="Adobe Arabic" pitchFamily="18" charset="-78"/>
              </a:rPr>
              <a:t>شابه ذلك من أساليب لزيادة قدرات الأفراد في التعامل مع الضغوط</a:t>
            </a:r>
            <a:r>
              <a:rPr lang="ar-EG" sz="2800" dirty="0" smtClean="0">
                <a:solidFill>
                  <a:schemeClr val="bg1"/>
                </a:solidFill>
                <a:latin typeface="Adobe Arabic" pitchFamily="18" charset="-78"/>
                <a:ea typeface="Times New Roman" pitchFamily="18" charset="0"/>
                <a:cs typeface="Adobe Arabic" pitchFamily="18" charset="-78"/>
              </a:rPr>
              <a:t>..</a:t>
            </a:r>
            <a:endParaRPr lang="ar-EG" sz="2800" dirty="0">
              <a:solidFill>
                <a:schemeClr val="bg1"/>
              </a:solidFill>
              <a:latin typeface="Adobe Arabic" pitchFamily="18" charset="-78"/>
              <a:cs typeface="Adobe Arabic" pitchFamily="18" charset="-78"/>
            </a:endParaRPr>
          </a:p>
        </p:txBody>
      </p:sp>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319087" y="2819400"/>
            <a:ext cx="3552825" cy="3389905"/>
          </a:xfrm>
          <a:prstGeom prst="rect">
            <a:avLst/>
          </a:prstGeom>
        </p:spPr>
      </p:pic>
    </p:spTree>
    <p:extLst>
      <p:ext uri="{BB962C8B-B14F-4D97-AF65-F5344CB8AC3E}">
        <p14:creationId xmlns:p14="http://schemas.microsoft.com/office/powerpoint/2010/main" val="299530628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343399" y="1447800"/>
            <a:ext cx="7042355" cy="2796920"/>
          </a:xfrm>
          <a:prstGeom prst="rect">
            <a:avLst/>
          </a:prstGeom>
        </p:spPr>
        <p:txBody>
          <a:bodyPr wrap="square">
            <a:spAutoFit/>
          </a:bodyPr>
          <a:lstStyle/>
          <a:p>
            <a:pPr marL="171450" algn="just" rtl="1">
              <a:lnSpc>
                <a:spcPts val="3000"/>
              </a:lnSpc>
            </a:pPr>
            <a:r>
              <a:rPr lang="ar-EG" sz="2800" b="1" dirty="0">
                <a:solidFill>
                  <a:srgbClr val="002060"/>
                </a:solidFill>
                <a:latin typeface="Adobe Arabic" pitchFamily="18" charset="-78"/>
                <a:ea typeface="Times New Roman"/>
                <a:cs typeface="Adobe Arabic" pitchFamily="18" charset="-78"/>
              </a:rPr>
              <a:t>5) نظم الحوافز وتقييم الأداء : </a:t>
            </a:r>
            <a:endParaRPr lang="en-US" sz="2800" b="1" dirty="0">
              <a:solidFill>
                <a:srgbClr val="002060"/>
              </a:solidFill>
              <a:latin typeface="Adobe Arabic" pitchFamily="18" charset="-78"/>
              <a:ea typeface="Calibri"/>
              <a:cs typeface="Adobe Arabic" pitchFamily="18" charset="-78"/>
            </a:endParaRPr>
          </a:p>
          <a:p>
            <a:pPr marL="171450" algn="just" rtl="1">
              <a:lnSpc>
                <a:spcPts val="3000"/>
              </a:lnSpc>
            </a:pPr>
            <a:r>
              <a:rPr lang="ar-EG" sz="2800" dirty="0" smtClean="0">
                <a:latin typeface="Adobe Arabic" pitchFamily="18" charset="-78"/>
                <a:ea typeface="Times New Roman"/>
                <a:cs typeface="Adobe Arabic" pitchFamily="18" charset="-78"/>
              </a:rPr>
              <a:t>أن </a:t>
            </a:r>
            <a:r>
              <a:rPr lang="ar-EG" sz="2800" dirty="0">
                <a:latin typeface="Adobe Arabic" pitchFamily="18" charset="-78"/>
                <a:ea typeface="Times New Roman"/>
                <a:cs typeface="Adobe Arabic" pitchFamily="18" charset="-78"/>
              </a:rPr>
              <a:t>إحساس الفرد بأن أداءه محل تقييم موضوعي عادل من المنظمة التي ينتمي إليها، وأن هذا التقييم يترجم في شكل نظم مناسبة للثواب والعقاب، فإن جانباً لا يستهان به من المصادر المسببة لضغوط العمل في كثير من المنظمات يكون قد تم حصرها، وتتقلص بالتالي ضغوط العمل إلى حد كبير، ومن ثم فإن إعادة فحص نظم الحوافز وتقييم الأداء على فترات دورية مناسبة للتأكد من تحقيق هذه النظم ما تقدم يعتبر استراتيجية مناسبة.</a:t>
            </a:r>
            <a:endParaRPr lang="en-US" sz="2800" dirty="0">
              <a:latin typeface="Adobe Arabic" pitchFamily="18" charset="-78"/>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rotWithShape="1">
          <a:blip r:embed="rId2"/>
          <a:srcRect b="11699"/>
          <a:stretch/>
        </p:blipFill>
        <p:spPr>
          <a:xfrm>
            <a:off x="381000" y="2389294"/>
            <a:ext cx="4025242" cy="2868506"/>
          </a:xfrm>
          <a:prstGeom prst="rect">
            <a:avLst/>
          </a:prstGeom>
        </p:spPr>
      </p:pic>
    </p:spTree>
    <p:extLst>
      <p:ext uri="{BB962C8B-B14F-4D97-AF65-F5344CB8AC3E}">
        <p14:creationId xmlns:p14="http://schemas.microsoft.com/office/powerpoint/2010/main" val="299530628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267200" y="2133600"/>
            <a:ext cx="7315200" cy="2400657"/>
          </a:xfrm>
          <a:prstGeom prst="rect">
            <a:avLst/>
          </a:prstGeom>
        </p:spPr>
        <p:txBody>
          <a:bodyPr wrap="square">
            <a:spAutoFit/>
          </a:bodyPr>
          <a:lstStyle/>
          <a:p>
            <a:pPr marL="171450" algn="just" rtl="1">
              <a:lnSpc>
                <a:spcPts val="3000"/>
              </a:lnSpc>
            </a:pPr>
            <a:r>
              <a:rPr lang="ar-EG" sz="2800" b="1" dirty="0">
                <a:solidFill>
                  <a:srgbClr val="002060"/>
                </a:solidFill>
                <a:latin typeface="Adobe Arabic" pitchFamily="18" charset="-78"/>
                <a:ea typeface="Times New Roman"/>
                <a:cs typeface="Adobe Arabic" pitchFamily="18" charset="-78"/>
              </a:rPr>
              <a:t>6) نظم وقنوات الاتصال :</a:t>
            </a:r>
            <a:endParaRPr lang="en-US" sz="2800" b="1" dirty="0">
              <a:solidFill>
                <a:srgbClr val="002060"/>
              </a:solidFill>
              <a:latin typeface="Adobe Arabic" pitchFamily="18" charset="-78"/>
              <a:ea typeface="Calibri"/>
              <a:cs typeface="Adobe Arabic" pitchFamily="18" charset="-78"/>
            </a:endParaRPr>
          </a:p>
          <a:p>
            <a:pPr marL="171450" algn="just" rtl="1">
              <a:lnSpc>
                <a:spcPts val="3000"/>
              </a:lnSpc>
            </a:pPr>
            <a:r>
              <a:rPr lang="ar-EG" sz="2800" dirty="0">
                <a:latin typeface="Adobe Arabic" pitchFamily="18" charset="-78"/>
                <a:ea typeface="Times New Roman"/>
                <a:cs typeface="Adobe Arabic" pitchFamily="18" charset="-78"/>
              </a:rPr>
              <a:t> </a:t>
            </a:r>
            <a:r>
              <a:rPr lang="ar-EG" sz="2800" dirty="0" smtClean="0">
                <a:latin typeface="Adobe Arabic" pitchFamily="18" charset="-78"/>
                <a:ea typeface="Times New Roman"/>
                <a:cs typeface="Adobe Arabic" pitchFamily="18" charset="-78"/>
              </a:rPr>
              <a:t>أن </a:t>
            </a:r>
            <a:r>
              <a:rPr lang="ar-EG" sz="2800" dirty="0">
                <a:latin typeface="Adobe Arabic" pitchFamily="18" charset="-78"/>
                <a:ea typeface="Times New Roman"/>
                <a:cs typeface="Adobe Arabic" pitchFamily="18" charset="-78"/>
              </a:rPr>
              <a:t>توافر نظم اتصالات فعالة ذات اتجاهين بالمنظمة يتيح للإدارة التعرف على المصادر المسببة لضغوط العمل، ويشعر العاملون بالمنظمة </a:t>
            </a:r>
            <a:r>
              <a:rPr lang="ar-EG" sz="2800" dirty="0" smtClean="0">
                <a:latin typeface="Adobe Arabic" pitchFamily="18" charset="-78"/>
                <a:ea typeface="Times New Roman"/>
                <a:cs typeface="Adobe Arabic" pitchFamily="18" charset="-78"/>
              </a:rPr>
              <a:t>أن </a:t>
            </a:r>
            <a:r>
              <a:rPr lang="ar-EG" sz="2800" dirty="0">
                <a:latin typeface="Adobe Arabic" pitchFamily="18" charset="-78"/>
                <a:ea typeface="Times New Roman"/>
                <a:cs typeface="Adobe Arabic" pitchFamily="18" charset="-78"/>
              </a:rPr>
              <a:t>شكاويهم تصل إلى أعلى مستوى، ويؤكد </a:t>
            </a:r>
            <a:r>
              <a:rPr lang="ar-EG" sz="2800" dirty="0" smtClean="0">
                <a:latin typeface="Adobe Arabic" pitchFamily="18" charset="-78"/>
                <a:ea typeface="Times New Roman"/>
                <a:cs typeface="Adobe Arabic" pitchFamily="18" charset="-78"/>
              </a:rPr>
              <a:t>أن </a:t>
            </a:r>
            <a:r>
              <a:rPr lang="ar-EG" sz="2800" dirty="0">
                <a:latin typeface="Adobe Arabic" pitchFamily="18" charset="-78"/>
                <a:ea typeface="Times New Roman"/>
                <a:cs typeface="Adobe Arabic" pitchFamily="18" charset="-78"/>
              </a:rPr>
              <a:t>دورهم في المشاركة في عملية صنع القرار هو حقيقة ملموسة، الأمر الذي يسهم في النهاية في عملية التخفيف من ضغوط العمل.</a:t>
            </a:r>
            <a:endParaRPr lang="en-US" sz="2800" dirty="0">
              <a:latin typeface="Adobe Arabic" pitchFamily="18" charset="-78"/>
              <a:ea typeface="Calibri"/>
              <a:cs typeface="Adobe Arabic" pitchFamily="18" charset="-78"/>
            </a:endParaRPr>
          </a:p>
        </p:txBody>
      </p:sp>
      <p:sp>
        <p:nvSpPr>
          <p:cNvPr id="4" name="Half Frame 3"/>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a:stretch>
            <a:fillRect/>
          </a:stretch>
        </p:blipFill>
        <p:spPr>
          <a:xfrm>
            <a:off x="609600" y="2819400"/>
            <a:ext cx="3276600" cy="3276600"/>
          </a:xfrm>
          <a:prstGeom prst="rect">
            <a:avLst/>
          </a:prstGeom>
        </p:spPr>
      </p:pic>
    </p:spTree>
    <p:extLst>
      <p:ext uri="{BB962C8B-B14F-4D97-AF65-F5344CB8AC3E}">
        <p14:creationId xmlns:p14="http://schemas.microsoft.com/office/powerpoint/2010/main" val="299530628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3124200" y="1447800"/>
            <a:ext cx="8153400" cy="1642757"/>
          </a:xfrm>
          <a:prstGeom prst="rect">
            <a:avLst/>
          </a:prstGeom>
        </p:spPr>
        <p:txBody>
          <a:bodyPr wrap="square">
            <a:spAutoFit/>
          </a:bodyPr>
          <a:lstStyle/>
          <a:p>
            <a:pPr marL="171450" algn="just" rtl="1">
              <a:lnSpc>
                <a:spcPts val="3000"/>
              </a:lnSpc>
            </a:pPr>
            <a:r>
              <a:rPr lang="ar-EG" sz="2800" b="1" dirty="0">
                <a:solidFill>
                  <a:srgbClr val="002060"/>
                </a:solidFill>
                <a:latin typeface="Adobe Arabic" pitchFamily="18" charset="-78"/>
                <a:ea typeface="Times New Roman"/>
                <a:cs typeface="Adobe Arabic" pitchFamily="18" charset="-78"/>
              </a:rPr>
              <a:t>7) الأنشطة الاجتماعية :</a:t>
            </a:r>
            <a:endParaRPr lang="en-US" sz="2800" b="1" dirty="0">
              <a:solidFill>
                <a:srgbClr val="002060"/>
              </a:solidFill>
              <a:latin typeface="Adobe Arabic" pitchFamily="18" charset="-78"/>
              <a:ea typeface="Calibri"/>
              <a:cs typeface="Adobe Arabic" pitchFamily="18" charset="-78"/>
            </a:endParaRPr>
          </a:p>
          <a:p>
            <a:pPr marL="171450" algn="just" rtl="1">
              <a:lnSpc>
                <a:spcPts val="3000"/>
              </a:lnSpc>
            </a:pPr>
            <a:r>
              <a:rPr lang="ar-EG" sz="2800" dirty="0">
                <a:latin typeface="Adobe Arabic" pitchFamily="18" charset="-78"/>
                <a:ea typeface="Times New Roman"/>
                <a:cs typeface="Adobe Arabic" pitchFamily="18" charset="-78"/>
              </a:rPr>
              <a:t>الحفلات والرحلات التي تنظمها المنظمة تكون بمثابة فرصة طيبة لزيادة روابط الصلة والتعارف والتفاهم بين العاملين في المنظمة، وإزالة ما قد تولده احتكاكات العمل اليومية من ضغوط في جو من الألفة بعيداً عن رسميات جو العمل.</a:t>
            </a:r>
            <a:endParaRPr lang="en-US" sz="2800" dirty="0">
              <a:latin typeface="Adobe Arabic" pitchFamily="18" charset="-78"/>
              <a:ea typeface="Calibri"/>
              <a:cs typeface="Adobe Arabic" pitchFamily="18" charset="-78"/>
            </a:endParaRPr>
          </a:p>
        </p:txBody>
      </p:sp>
      <p:pic>
        <p:nvPicPr>
          <p:cNvPr id="4" name="Picture 3" descr="D:\حقايب\حقائب شهر 5\صور الازمة\images (45).jpg"/>
          <p:cNvPicPr/>
          <p:nvPr/>
        </p:nvPicPr>
        <p:blipFill>
          <a:blip r:embed="rId2">
            <a:extLst>
              <a:ext uri="{28A0092B-C50C-407E-A947-70E740481C1C}">
                <a14:useLocalDpi xmlns:a14="http://schemas.microsoft.com/office/drawing/2010/main" val="0"/>
              </a:ext>
            </a:extLst>
          </a:blip>
          <a:srcRect/>
          <a:stretch>
            <a:fillRect/>
          </a:stretch>
        </p:blipFill>
        <p:spPr bwMode="auto">
          <a:xfrm>
            <a:off x="1409700" y="3581400"/>
            <a:ext cx="4343400" cy="25624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953062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2438400" y="914400"/>
            <a:ext cx="8991599" cy="5391219"/>
          </a:xfrm>
          <a:prstGeom prst="rect">
            <a:avLst/>
          </a:prstGeom>
        </p:spPr>
        <p:txBody>
          <a:bodyPr wrap="square">
            <a:spAutoFit/>
          </a:bodyPr>
          <a:lstStyle/>
          <a:p>
            <a:pPr marL="342900" indent="-342900" algn="r" rtl="1">
              <a:buClr>
                <a:srgbClr val="C00000"/>
              </a:buClr>
              <a:buFont typeface="Symbol"/>
              <a:buChar char=""/>
            </a:pPr>
            <a:r>
              <a:rPr lang="ar-SA" sz="2400" dirty="0">
                <a:latin typeface="Adobe Arabic" pitchFamily="18" charset="-78"/>
                <a:ea typeface="Times New Roman"/>
                <a:cs typeface="Adobe Arabic" pitchFamily="18" charset="-78"/>
              </a:rPr>
              <a:t>رؤية</a:t>
            </a:r>
            <a:br>
              <a:rPr lang="ar-SA" sz="2400" dirty="0">
                <a:latin typeface="Adobe Arabic" pitchFamily="18" charset="-78"/>
                <a:ea typeface="Times New Roman"/>
                <a:cs typeface="Adobe Arabic" pitchFamily="18" charset="-78"/>
              </a:rPr>
            </a:br>
            <a:r>
              <a:rPr lang="ar-SA" sz="2400" dirty="0">
                <a:latin typeface="Adobe Arabic" pitchFamily="18" charset="-78"/>
                <a:ea typeface="Times New Roman"/>
                <a:cs typeface="Adobe Arabic" pitchFamily="18" charset="-78"/>
              </a:rPr>
              <a:t>استيعاب رؤية ورسالة المؤسسة التي يعمل بها وأهدافها الاستراتيجية.</a:t>
            </a:r>
            <a:endParaRPr lang="en-US" sz="2400" dirty="0">
              <a:latin typeface="Adobe Arabic" pitchFamily="18" charset="-78"/>
              <a:cs typeface="Adobe Arabic" pitchFamily="18" charset="-78"/>
            </a:endParaRPr>
          </a:p>
          <a:p>
            <a:pPr marL="342900" indent="-342900" algn="r" rtl="1">
              <a:buClr>
                <a:srgbClr val="C00000"/>
              </a:buClr>
              <a:buFont typeface="Symbol"/>
              <a:buChar char=""/>
            </a:pPr>
            <a:r>
              <a:rPr lang="ar-SA" sz="2400" dirty="0">
                <a:latin typeface="Adobe Arabic" pitchFamily="18" charset="-78"/>
                <a:ea typeface="Times New Roman"/>
                <a:cs typeface="Adobe Arabic" pitchFamily="18" charset="-78"/>
              </a:rPr>
              <a:t>دور</a:t>
            </a:r>
            <a:br>
              <a:rPr lang="ar-SA" sz="2400" dirty="0">
                <a:latin typeface="Adobe Arabic" pitchFamily="18" charset="-78"/>
                <a:ea typeface="Times New Roman"/>
                <a:cs typeface="Adobe Arabic" pitchFamily="18" charset="-78"/>
              </a:rPr>
            </a:br>
            <a:r>
              <a:rPr lang="ar-SA" sz="2400" dirty="0">
                <a:latin typeface="Adobe Arabic" pitchFamily="18" charset="-78"/>
                <a:ea typeface="Times New Roman"/>
                <a:cs typeface="Adobe Arabic" pitchFamily="18" charset="-78"/>
              </a:rPr>
              <a:t>فهم الوصف الوظيفي والدور المطلوب منه وعلاقته بتحقيق رؤية مؤسسته.</a:t>
            </a:r>
            <a:endParaRPr lang="en-US" sz="2400" dirty="0">
              <a:latin typeface="Adobe Arabic" pitchFamily="18" charset="-78"/>
              <a:cs typeface="Adobe Arabic" pitchFamily="18" charset="-78"/>
            </a:endParaRPr>
          </a:p>
          <a:p>
            <a:pPr marL="342900" indent="-342900" algn="r" rtl="1">
              <a:buClr>
                <a:srgbClr val="C00000"/>
              </a:buClr>
              <a:buFont typeface="Symbol"/>
              <a:buChar char=""/>
            </a:pPr>
            <a:r>
              <a:rPr lang="ar-SA" sz="2400" dirty="0">
                <a:latin typeface="Adobe Arabic" pitchFamily="18" charset="-78"/>
                <a:ea typeface="Times New Roman"/>
                <a:cs typeface="Adobe Arabic" pitchFamily="18" charset="-78"/>
              </a:rPr>
              <a:t>خطة</a:t>
            </a:r>
            <a:br>
              <a:rPr lang="ar-SA" sz="2400" dirty="0">
                <a:latin typeface="Adobe Arabic" pitchFamily="18" charset="-78"/>
                <a:ea typeface="Times New Roman"/>
                <a:cs typeface="Adobe Arabic" pitchFamily="18" charset="-78"/>
              </a:rPr>
            </a:br>
            <a:r>
              <a:rPr lang="ar-SA" sz="2400" dirty="0">
                <a:latin typeface="Adobe Arabic" pitchFamily="18" charset="-78"/>
                <a:ea typeface="Times New Roman"/>
                <a:cs typeface="Adobe Arabic" pitchFamily="18" charset="-78"/>
              </a:rPr>
              <a:t>وضع الموظف خطة يحدد الأهداف التي يعتزم تحقيقها وكيفية تطوير مهاراته المهنية.</a:t>
            </a:r>
            <a:endParaRPr lang="en-US" sz="2400" dirty="0">
              <a:latin typeface="Adobe Arabic" pitchFamily="18" charset="-78"/>
              <a:cs typeface="Adobe Arabic" pitchFamily="18" charset="-78"/>
            </a:endParaRPr>
          </a:p>
          <a:p>
            <a:pPr marL="342900" indent="-342900" algn="r" rtl="1">
              <a:buClr>
                <a:srgbClr val="C00000"/>
              </a:buClr>
              <a:buFont typeface="Symbol"/>
              <a:buChar char=""/>
            </a:pPr>
            <a:r>
              <a:rPr lang="ar-SA" sz="2400" dirty="0">
                <a:latin typeface="Adobe Arabic" pitchFamily="18" charset="-78"/>
                <a:ea typeface="Times New Roman"/>
                <a:cs typeface="Adobe Arabic" pitchFamily="18" charset="-78"/>
              </a:rPr>
              <a:t>تنفيذ</a:t>
            </a:r>
            <a:br>
              <a:rPr lang="ar-SA" sz="2400" dirty="0">
                <a:latin typeface="Adobe Arabic" pitchFamily="18" charset="-78"/>
                <a:ea typeface="Times New Roman"/>
                <a:cs typeface="Adobe Arabic" pitchFamily="18" charset="-78"/>
              </a:rPr>
            </a:br>
            <a:r>
              <a:rPr lang="ar-SA" sz="2400" dirty="0">
                <a:latin typeface="Adobe Arabic" pitchFamily="18" charset="-78"/>
                <a:ea typeface="Times New Roman"/>
                <a:cs typeface="Adobe Arabic" pitchFamily="18" charset="-78"/>
              </a:rPr>
              <a:t>تنفيذ خطة تحقيق الأهداف من خلال المواظبة على العمل.</a:t>
            </a:r>
            <a:endParaRPr lang="en-US" sz="2400" dirty="0">
              <a:latin typeface="Adobe Arabic" pitchFamily="18" charset="-78"/>
              <a:cs typeface="Adobe Arabic" pitchFamily="18" charset="-78"/>
            </a:endParaRPr>
          </a:p>
          <a:p>
            <a:pPr marL="342900" indent="-342900" algn="r" rtl="1">
              <a:buClr>
                <a:srgbClr val="C00000"/>
              </a:buClr>
              <a:buFont typeface="Symbol"/>
              <a:buChar char=""/>
            </a:pPr>
            <a:r>
              <a:rPr lang="ar-SA" sz="2400" dirty="0">
                <a:latin typeface="Adobe Arabic" pitchFamily="18" charset="-78"/>
                <a:ea typeface="Times New Roman"/>
                <a:cs typeface="Adobe Arabic" pitchFamily="18" charset="-78"/>
              </a:rPr>
              <a:t>أرشفة</a:t>
            </a:r>
            <a:endParaRPr lang="en-US" sz="2400" dirty="0">
              <a:latin typeface="Adobe Arabic" pitchFamily="18" charset="-78"/>
              <a:cs typeface="Adobe Arabic" pitchFamily="18" charset="-78"/>
            </a:endParaRPr>
          </a:p>
          <a:p>
            <a:pPr marL="228600" algn="r" rtl="1">
              <a:spcAft>
                <a:spcPts val="1000"/>
              </a:spcAft>
            </a:pPr>
            <a:r>
              <a:rPr lang="ar-SA" sz="2400" dirty="0">
                <a:latin typeface="Adobe Arabic" pitchFamily="18" charset="-78"/>
                <a:ea typeface="Times New Roman"/>
                <a:cs typeface="Adobe Arabic" pitchFamily="18" charset="-78"/>
              </a:rPr>
              <a:t>  توثيق الموظف جميع إنجازاته وأرشفتها لأغراض التعلم والتطوير الذاتي.</a:t>
            </a:r>
            <a:endParaRPr lang="en-US" sz="2400" dirty="0">
              <a:latin typeface="Adobe Arabic" pitchFamily="18" charset="-78"/>
              <a:ea typeface="Calibri"/>
              <a:cs typeface="Adobe Arabic" pitchFamily="18" charset="-78"/>
            </a:endParaRPr>
          </a:p>
          <a:p>
            <a:pPr marL="342900" indent="-342900" algn="r" rtl="1">
              <a:buClr>
                <a:srgbClr val="C00000"/>
              </a:buClr>
              <a:buFont typeface="Symbol"/>
              <a:buChar char=""/>
            </a:pPr>
            <a:r>
              <a:rPr lang="ar-SA" sz="2400" dirty="0">
                <a:latin typeface="Adobe Arabic" pitchFamily="18" charset="-78"/>
                <a:ea typeface="Times New Roman"/>
                <a:cs typeface="Adobe Arabic" pitchFamily="18" charset="-78"/>
              </a:rPr>
              <a:t>إدارة</a:t>
            </a:r>
            <a:br>
              <a:rPr lang="ar-SA" sz="2400" dirty="0">
                <a:latin typeface="Adobe Arabic" pitchFamily="18" charset="-78"/>
                <a:ea typeface="Times New Roman"/>
                <a:cs typeface="Adobe Arabic" pitchFamily="18" charset="-78"/>
              </a:rPr>
            </a:br>
            <a:r>
              <a:rPr lang="ar-SA" sz="2400" dirty="0">
                <a:latin typeface="Adobe Arabic" pitchFamily="18" charset="-78"/>
                <a:ea typeface="Times New Roman"/>
                <a:cs typeface="Adobe Arabic" pitchFamily="18" charset="-78"/>
              </a:rPr>
              <a:t>التغلب على الصعوبات والمعوقات والقدرة على إدارة الوقت والتغيير.</a:t>
            </a:r>
            <a:endParaRPr lang="en-US" sz="2400" dirty="0">
              <a:latin typeface="Adobe Arabic" pitchFamily="18" charset="-78"/>
              <a:cs typeface="Adobe Arabic" pitchFamily="18" charset="-78"/>
            </a:endParaRPr>
          </a:p>
          <a:p>
            <a:pPr marL="342900" indent="-342900" algn="r" rtl="1">
              <a:buClr>
                <a:srgbClr val="C00000"/>
              </a:buClr>
              <a:buFont typeface="Symbol"/>
              <a:buChar char=""/>
            </a:pPr>
            <a:r>
              <a:rPr lang="ar-SA" sz="2400" dirty="0">
                <a:latin typeface="Adobe Arabic" pitchFamily="18" charset="-78"/>
                <a:ea typeface="Times New Roman"/>
                <a:cs typeface="Adobe Arabic" pitchFamily="18" charset="-78"/>
              </a:rPr>
              <a:t>تعاون</a:t>
            </a:r>
            <a:br>
              <a:rPr lang="ar-SA" sz="2400" dirty="0">
                <a:latin typeface="Adobe Arabic" pitchFamily="18" charset="-78"/>
                <a:ea typeface="Times New Roman"/>
                <a:cs typeface="Adobe Arabic" pitchFamily="18" charset="-78"/>
              </a:rPr>
            </a:br>
            <a:r>
              <a:rPr lang="ar-SA" sz="2400" dirty="0">
                <a:latin typeface="Adobe Arabic" pitchFamily="18" charset="-78"/>
                <a:ea typeface="Times New Roman"/>
                <a:cs typeface="Adobe Arabic" pitchFamily="18" charset="-78"/>
              </a:rPr>
              <a:t>تعزيز علاقات الزمالة والتعاون مع زملائه ورؤسائه واكتساب </a:t>
            </a:r>
            <a:r>
              <a:rPr lang="ar-SA" sz="2400" dirty="0" smtClean="0">
                <a:latin typeface="Adobe Arabic" pitchFamily="18" charset="-78"/>
                <a:ea typeface="Times New Roman"/>
                <a:cs typeface="Adobe Arabic" pitchFamily="18" charset="-78"/>
              </a:rPr>
              <a:t>المعرفة</a:t>
            </a:r>
            <a:r>
              <a:rPr lang="ar-EG" sz="2400" dirty="0" smtClean="0">
                <a:latin typeface="Adobe Arabic" pitchFamily="18" charset="-78"/>
                <a:cs typeface="Adobe Arabic" pitchFamily="18" charset="-78"/>
              </a:rPr>
              <a:t> </a:t>
            </a:r>
            <a:r>
              <a:rPr lang="ar-EG" sz="2400" dirty="0">
                <a:latin typeface="Adobe Arabic" pitchFamily="18" charset="-78"/>
                <a:cs typeface="Adobe Arabic" pitchFamily="18" charset="-78"/>
              </a:rPr>
              <a:t>والمهارات</a:t>
            </a:r>
            <a:endParaRPr lang="en-US" sz="2400" dirty="0">
              <a:latin typeface="Adobe Arabic" pitchFamily="18" charset="-78"/>
              <a:cs typeface="Adobe Arabic" pitchFamily="18" charset="-78"/>
            </a:endParaRPr>
          </a:p>
        </p:txBody>
      </p:sp>
      <p:sp>
        <p:nvSpPr>
          <p:cNvPr id="5" name="Half Frame 4"/>
          <p:cNvSpPr/>
          <p:nvPr/>
        </p:nvSpPr>
        <p:spPr>
          <a:xfrm>
            <a:off x="0" y="0"/>
            <a:ext cx="4191000" cy="1981200"/>
          </a:xfrm>
          <a:prstGeom prst="halfFram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Rectangle 1"/>
          <p:cNvSpPr/>
          <p:nvPr/>
        </p:nvSpPr>
        <p:spPr>
          <a:xfrm>
            <a:off x="7240980" y="266742"/>
            <a:ext cx="3765774" cy="658642"/>
          </a:xfrm>
          <a:prstGeom prst="rect">
            <a:avLst/>
          </a:prstGeom>
        </p:spPr>
        <p:txBody>
          <a:bodyPr wrap="none">
            <a:spAutoFit/>
          </a:bodyPr>
          <a:lstStyle/>
          <a:p>
            <a:pPr lvl="0" algn="ctr" rtl="1">
              <a:lnSpc>
                <a:spcPct val="115000"/>
              </a:lnSpc>
              <a:spcAft>
                <a:spcPts val="1000"/>
              </a:spcAft>
              <a:tabLst>
                <a:tab pos="2637155" algn="ctr"/>
              </a:tabLst>
            </a:pPr>
            <a:r>
              <a:rPr lang="ar-SA" sz="3200" b="1" dirty="0">
                <a:solidFill>
                  <a:schemeClr val="accent2">
                    <a:lumMod val="75000"/>
                  </a:schemeClr>
                </a:solidFill>
                <a:latin typeface="Adobe Arabic" pitchFamily="18" charset="-78"/>
                <a:ea typeface="Times New Roman"/>
                <a:cs typeface="Adobe Arabic" pitchFamily="18" charset="-78"/>
              </a:rPr>
              <a:t>8خطوات للتميز في الاداء الوظيفي</a:t>
            </a:r>
            <a:endParaRPr lang="en-US" sz="3200" dirty="0">
              <a:solidFill>
                <a:schemeClr val="accent2">
                  <a:lumMod val="75000"/>
                </a:schemeClr>
              </a:solidFill>
              <a:latin typeface="Adobe Arabic" pitchFamily="18" charset="-78"/>
              <a:ea typeface="Calibri"/>
              <a:cs typeface="Adobe Arabic" pitchFamily="18" charset="-78"/>
            </a:endParaRPr>
          </a:p>
        </p:txBody>
      </p:sp>
      <p:pic>
        <p:nvPicPr>
          <p:cNvPr id="6" name="Picture 5"/>
          <p:cNvPicPr>
            <a:picLocks noChangeAspect="1"/>
          </p:cNvPicPr>
          <p:nvPr/>
        </p:nvPicPr>
        <p:blipFill>
          <a:blip r:embed="rId2"/>
          <a:stretch>
            <a:fillRect/>
          </a:stretch>
        </p:blipFill>
        <p:spPr>
          <a:xfrm>
            <a:off x="914400" y="3962400"/>
            <a:ext cx="2228850" cy="2047875"/>
          </a:xfrm>
          <a:prstGeom prst="rect">
            <a:avLst/>
          </a:prstGeom>
        </p:spPr>
      </p:pic>
    </p:spTree>
    <p:extLst>
      <p:ext uri="{BB962C8B-B14F-4D97-AF65-F5344CB8AC3E}">
        <p14:creationId xmlns:p14="http://schemas.microsoft.com/office/powerpoint/2010/main" val="29953062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788</TotalTime>
  <Words>6024</Words>
  <Application>Microsoft Office PowerPoint</Application>
  <PresentationFormat>مخصص</PresentationFormat>
  <Paragraphs>545</Paragraphs>
  <Slides>104</Slides>
  <Notes>2</Notes>
  <HiddenSlides>0</HiddenSlides>
  <MMClips>0</MMClips>
  <ScaleCrop>false</ScaleCrop>
  <HeadingPairs>
    <vt:vector size="4" baseType="variant">
      <vt:variant>
        <vt:lpstr>نسق</vt:lpstr>
      </vt:variant>
      <vt:variant>
        <vt:i4>1</vt:i4>
      </vt:variant>
      <vt:variant>
        <vt:lpstr>عناوين الشرائح</vt:lpstr>
      </vt:variant>
      <vt:variant>
        <vt:i4>104</vt:i4>
      </vt:variant>
    </vt:vector>
  </HeadingPairs>
  <TitlesOfParts>
    <vt:vector size="105" baseType="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ooo</dc:creator>
  <cp:lastModifiedBy>شركة أبحاث الدولية للتدريب</cp:lastModifiedBy>
  <cp:revision>153</cp:revision>
  <dcterms:created xsi:type="dcterms:W3CDTF">2006-08-16T00:00:00Z</dcterms:created>
  <dcterms:modified xsi:type="dcterms:W3CDTF">2024-06-12T08:05:55Z</dcterms:modified>
</cp:coreProperties>
</file>